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g4MTq7reiifSlplbm6ogMbtY/I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3395ec3ab_3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123395ec3ab_3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g123395ec3ab_3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7e96b2ed4a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17e96b2ed4a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17e96b2ed4a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4f683c7ad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14f683c7ad6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IEEE 1873-2015 Robot Map Data Representation for Navigation, defines a common representation for two-dimensional robot maps and is intended to facilitate interoperability among navigating robots. The standard defines an XML data format for exchanging maps between different systems. </a:t>
            </a:r>
            <a:endParaRPr/>
          </a:p>
        </p:txBody>
      </p:sp>
      <p:sp>
        <p:nvSpPr>
          <p:cNvPr id="201" name="Google Shape;201;g14f683c7ad6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4f683c7ad6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14f683c7ad6_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100">
                <a:latin typeface="Arial"/>
                <a:ea typeface="Arial"/>
                <a:cs typeface="Arial"/>
                <a:sym typeface="Arial"/>
              </a:rPr>
              <a:t>IEEE 1873-2015 Robot Map Data Representation for Navigation, defines a common representation for two-dimensional robot maps and is intended to facilitate interoperability among navigating robots. The standard defines an XML data format for exchanging maps between different systems. This article illustrates how metric maps, topological maps, and their combinations can be represented according to the standard.</a:t>
            </a:r>
            <a:endParaRPr/>
          </a:p>
        </p:txBody>
      </p:sp>
      <p:sp>
        <p:nvSpPr>
          <p:cNvPr id="210" name="Google Shape;210;g14f683c7ad6_1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4f683c7ad6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14f683c7ad6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100">
                <a:latin typeface="Arial"/>
                <a:ea typeface="Arial"/>
                <a:cs typeface="Arial"/>
                <a:sym typeface="Arial"/>
              </a:rPr>
              <a:t>IEEE 1873-2015 Robot Map Data Representation for Navigation, defines a common representation for two-dimensional robot maps and is intended to facilitate interoperability among navigating robots. The standard defines an XML data format for exchanging maps between different systems. This article illustrates how metric maps, topological maps, and their combinations can be represented according to the standard.</a:t>
            </a:r>
            <a:endParaRPr/>
          </a:p>
        </p:txBody>
      </p:sp>
      <p:sp>
        <p:nvSpPr>
          <p:cNvPr id="219" name="Google Shape;219;g14f683c7ad6_1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f683c7ad6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14f683c7ad6_2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50">
                <a:solidFill>
                  <a:srgbClr val="555555"/>
                </a:solidFill>
                <a:highlight>
                  <a:srgbClr val="FFFFFF"/>
                </a:highlight>
                <a:latin typeface="Arial"/>
                <a:ea typeface="Arial"/>
                <a:cs typeface="Arial"/>
                <a:sym typeface="Arial"/>
              </a:rPr>
              <a:t>ISO 13482:2014 specifies requirements and guidelines for the inherently safe design, protective measures, and information for use of personal care robots, in particular the following three types of personal care robots:</a:t>
            </a:r>
            <a:endParaRPr sz="1050">
              <a:solidFill>
                <a:srgbClr val="555555"/>
              </a:solidFill>
              <a:highlight>
                <a:srgbClr val="FFFFFF"/>
              </a:highlight>
              <a:latin typeface="Arial"/>
              <a:ea typeface="Arial"/>
              <a:cs typeface="Arial"/>
              <a:sym typeface="Arial"/>
            </a:endParaRPr>
          </a:p>
          <a:p>
            <a:pPr indent="-295275" lvl="0" marL="457200" rtl="0" algn="l">
              <a:lnSpc>
                <a:spcPct val="150000"/>
              </a:lnSpc>
              <a:spcBef>
                <a:spcPts val="1200"/>
              </a:spcBef>
              <a:spcAft>
                <a:spcPts val="0"/>
              </a:spcAft>
              <a:buClr>
                <a:srgbClr val="555555"/>
              </a:buClr>
              <a:buSzPts val="1050"/>
              <a:buChar char="●"/>
            </a:pPr>
            <a:r>
              <a:rPr lang="en-US" sz="1050">
                <a:solidFill>
                  <a:srgbClr val="555555"/>
                </a:solidFill>
                <a:highlight>
                  <a:srgbClr val="FFFFFF"/>
                </a:highlight>
                <a:latin typeface="Arial"/>
                <a:ea typeface="Arial"/>
                <a:cs typeface="Arial"/>
                <a:sym typeface="Arial"/>
              </a:rPr>
              <a:t>mobile servant robot;</a:t>
            </a:r>
            <a:endParaRPr sz="1050">
              <a:solidFill>
                <a:srgbClr val="555555"/>
              </a:solidFill>
              <a:highlight>
                <a:srgbClr val="FFFFFF"/>
              </a:highlight>
              <a:latin typeface="Arial"/>
              <a:ea typeface="Arial"/>
              <a:cs typeface="Arial"/>
              <a:sym typeface="Arial"/>
            </a:endParaRPr>
          </a:p>
          <a:p>
            <a:pPr indent="-295275" lvl="0" marL="457200" rtl="0" algn="l">
              <a:lnSpc>
                <a:spcPct val="150000"/>
              </a:lnSpc>
              <a:spcBef>
                <a:spcPts val="0"/>
              </a:spcBef>
              <a:spcAft>
                <a:spcPts val="0"/>
              </a:spcAft>
              <a:buClr>
                <a:srgbClr val="555555"/>
              </a:buClr>
              <a:buSzPts val="1050"/>
              <a:buChar char="●"/>
            </a:pPr>
            <a:r>
              <a:rPr lang="en-US" sz="1050">
                <a:solidFill>
                  <a:srgbClr val="555555"/>
                </a:solidFill>
                <a:highlight>
                  <a:srgbClr val="FFFFFF"/>
                </a:highlight>
                <a:latin typeface="Arial"/>
                <a:ea typeface="Arial"/>
                <a:cs typeface="Arial"/>
                <a:sym typeface="Arial"/>
              </a:rPr>
              <a:t>physical assistant robot;</a:t>
            </a:r>
            <a:endParaRPr sz="1050">
              <a:solidFill>
                <a:srgbClr val="555555"/>
              </a:solidFill>
              <a:highlight>
                <a:srgbClr val="FFFFFF"/>
              </a:highlight>
              <a:latin typeface="Arial"/>
              <a:ea typeface="Arial"/>
              <a:cs typeface="Arial"/>
              <a:sym typeface="Arial"/>
            </a:endParaRPr>
          </a:p>
          <a:p>
            <a:pPr indent="-295275" lvl="0" marL="457200" rtl="0" algn="l">
              <a:lnSpc>
                <a:spcPct val="150000"/>
              </a:lnSpc>
              <a:spcBef>
                <a:spcPts val="0"/>
              </a:spcBef>
              <a:spcAft>
                <a:spcPts val="0"/>
              </a:spcAft>
              <a:buClr>
                <a:srgbClr val="555555"/>
              </a:buClr>
              <a:buSzPts val="1050"/>
              <a:buChar char="●"/>
            </a:pPr>
            <a:r>
              <a:rPr lang="en-US" sz="1050">
                <a:solidFill>
                  <a:srgbClr val="555555"/>
                </a:solidFill>
                <a:highlight>
                  <a:srgbClr val="FFFFFF"/>
                </a:highlight>
                <a:latin typeface="Arial"/>
                <a:ea typeface="Arial"/>
                <a:cs typeface="Arial"/>
                <a:sym typeface="Arial"/>
              </a:rPr>
              <a:t>person carrier robot.</a:t>
            </a:r>
            <a:endParaRPr sz="1050">
              <a:solidFill>
                <a:srgbClr val="555555"/>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050">
                <a:solidFill>
                  <a:srgbClr val="555555"/>
                </a:solidFill>
                <a:highlight>
                  <a:srgbClr val="FFFFFF"/>
                </a:highlight>
                <a:latin typeface="Arial"/>
                <a:ea typeface="Arial"/>
                <a:cs typeface="Arial"/>
                <a:sym typeface="Arial"/>
              </a:rPr>
              <a:t>These robots typically perform tasks to improve the quality of life of intended users, irrespective of age or capability. ISO 13482:2014 describes hazards associated with the use of these robots, and provides requirements to eliminate, or reduce, the risks associated with these hazards to an acceptable level. ISO 13482:2014 covers human-robot physical contact applications.</a:t>
            </a:r>
            <a:endParaRPr sz="1050">
              <a:solidFill>
                <a:srgbClr val="555555"/>
              </a:solidFill>
              <a:highlight>
                <a:srgbClr val="FFFFFF"/>
              </a:highlight>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28" name="Google Shape;228;g14f683c7ad6_2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83a89435ca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183a89435ca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g183a89435ca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849ba5cbb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1849ba5cbb4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1849ba5cbb4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4f683c7ad6_3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14f683c7ad6_3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14f683c7ad6_3_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849ba5cbb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1849ba5cbb4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1849ba5cbb4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83a89435ca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183a89435ca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183a89435ca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3395ec3ab_3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123395ec3ab_3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123395ec3ab_3_1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f683c7ad6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4f683c7ad6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14f683c7ad6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3395ec3ab_3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123395ec3ab_3_3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123395ec3ab_3_3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83a89435ca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183a89435ca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183a89435ca_0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7e96b2ed4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17e96b2ed4a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50">
                <a:solidFill>
                  <a:srgbClr val="555555"/>
                </a:solidFill>
                <a:highlight>
                  <a:srgbClr val="FFFFFF"/>
                </a:highlight>
                <a:latin typeface="Arial"/>
                <a:ea typeface="Arial"/>
                <a:cs typeface="Arial"/>
                <a:sym typeface="Arial"/>
              </a:rPr>
              <a:t>ISO 13482:2014 specifies requirements and guidelines for the inherently safe design, protective measures, and information for use of personal care robots, in particular the following three types of personal care robots:</a:t>
            </a:r>
            <a:endParaRPr sz="1050">
              <a:solidFill>
                <a:srgbClr val="555555"/>
              </a:solidFill>
              <a:highlight>
                <a:srgbClr val="FFFFFF"/>
              </a:highlight>
              <a:latin typeface="Arial"/>
              <a:ea typeface="Arial"/>
              <a:cs typeface="Arial"/>
              <a:sym typeface="Arial"/>
            </a:endParaRPr>
          </a:p>
          <a:p>
            <a:pPr indent="-295275" lvl="0" marL="457200" rtl="0" algn="l">
              <a:lnSpc>
                <a:spcPct val="150000"/>
              </a:lnSpc>
              <a:spcBef>
                <a:spcPts val="1200"/>
              </a:spcBef>
              <a:spcAft>
                <a:spcPts val="0"/>
              </a:spcAft>
              <a:buClr>
                <a:srgbClr val="555555"/>
              </a:buClr>
              <a:buSzPts val="1050"/>
              <a:buChar char="●"/>
            </a:pPr>
            <a:r>
              <a:rPr lang="en-US" sz="1050">
                <a:solidFill>
                  <a:srgbClr val="555555"/>
                </a:solidFill>
                <a:highlight>
                  <a:srgbClr val="FFFFFF"/>
                </a:highlight>
                <a:latin typeface="Arial"/>
                <a:ea typeface="Arial"/>
                <a:cs typeface="Arial"/>
                <a:sym typeface="Arial"/>
              </a:rPr>
              <a:t>mobile servant robot;</a:t>
            </a:r>
            <a:endParaRPr sz="1050">
              <a:solidFill>
                <a:srgbClr val="555555"/>
              </a:solidFill>
              <a:highlight>
                <a:srgbClr val="FFFFFF"/>
              </a:highlight>
              <a:latin typeface="Arial"/>
              <a:ea typeface="Arial"/>
              <a:cs typeface="Arial"/>
              <a:sym typeface="Arial"/>
            </a:endParaRPr>
          </a:p>
          <a:p>
            <a:pPr indent="-295275" lvl="0" marL="457200" rtl="0" algn="l">
              <a:lnSpc>
                <a:spcPct val="150000"/>
              </a:lnSpc>
              <a:spcBef>
                <a:spcPts val="0"/>
              </a:spcBef>
              <a:spcAft>
                <a:spcPts val="0"/>
              </a:spcAft>
              <a:buClr>
                <a:srgbClr val="555555"/>
              </a:buClr>
              <a:buSzPts val="1050"/>
              <a:buChar char="●"/>
            </a:pPr>
            <a:r>
              <a:rPr lang="en-US" sz="1050">
                <a:solidFill>
                  <a:srgbClr val="555555"/>
                </a:solidFill>
                <a:highlight>
                  <a:srgbClr val="FFFFFF"/>
                </a:highlight>
                <a:latin typeface="Arial"/>
                <a:ea typeface="Arial"/>
                <a:cs typeface="Arial"/>
                <a:sym typeface="Arial"/>
              </a:rPr>
              <a:t>physical assistant robot;</a:t>
            </a:r>
            <a:endParaRPr sz="1050">
              <a:solidFill>
                <a:srgbClr val="555555"/>
              </a:solidFill>
              <a:highlight>
                <a:srgbClr val="FFFFFF"/>
              </a:highlight>
              <a:latin typeface="Arial"/>
              <a:ea typeface="Arial"/>
              <a:cs typeface="Arial"/>
              <a:sym typeface="Arial"/>
            </a:endParaRPr>
          </a:p>
          <a:p>
            <a:pPr indent="-295275" lvl="0" marL="457200" rtl="0" algn="l">
              <a:lnSpc>
                <a:spcPct val="150000"/>
              </a:lnSpc>
              <a:spcBef>
                <a:spcPts val="0"/>
              </a:spcBef>
              <a:spcAft>
                <a:spcPts val="0"/>
              </a:spcAft>
              <a:buClr>
                <a:srgbClr val="555555"/>
              </a:buClr>
              <a:buSzPts val="1050"/>
              <a:buChar char="●"/>
            </a:pPr>
            <a:r>
              <a:rPr lang="en-US" sz="1050">
                <a:solidFill>
                  <a:srgbClr val="555555"/>
                </a:solidFill>
                <a:highlight>
                  <a:srgbClr val="FFFFFF"/>
                </a:highlight>
                <a:latin typeface="Arial"/>
                <a:ea typeface="Arial"/>
                <a:cs typeface="Arial"/>
                <a:sym typeface="Arial"/>
              </a:rPr>
              <a:t>person carrier robot.</a:t>
            </a:r>
            <a:endParaRPr sz="1050">
              <a:solidFill>
                <a:srgbClr val="555555"/>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050">
                <a:solidFill>
                  <a:srgbClr val="555555"/>
                </a:solidFill>
                <a:highlight>
                  <a:srgbClr val="FFFFFF"/>
                </a:highlight>
                <a:latin typeface="Arial"/>
                <a:ea typeface="Arial"/>
                <a:cs typeface="Arial"/>
                <a:sym typeface="Arial"/>
              </a:rPr>
              <a:t>These robots typically perform tasks to improve the quality of life of intended users, irrespective of age or capability. ISO 13482:2014 describes hazards associated with the use of these robots, and provides requirements to eliminate, or reduce, the risks associated with these hazards to an acceptable level. ISO 13482:2014 covers human-robot physical contact applications.</a:t>
            </a:r>
            <a:endParaRPr sz="1050">
              <a:solidFill>
                <a:srgbClr val="555555"/>
              </a:solidFill>
              <a:highlight>
                <a:srgbClr val="FFFFFF"/>
              </a:highlight>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13" name="Google Shape;113;g17e96b2ed4a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83a89435c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183a89435ca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183a89435ca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7e96b2ed4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17e96b2ed4a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Jash:</a:t>
            </a:r>
            <a:endParaRPr/>
          </a:p>
        </p:txBody>
      </p:sp>
      <p:sp>
        <p:nvSpPr>
          <p:cNvPr id="136" name="Google Shape;136;g17e96b2ed4a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3a89435ca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183a89435ca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Jash:</a:t>
            </a:r>
            <a:endParaRPr/>
          </a:p>
        </p:txBody>
      </p:sp>
      <p:sp>
        <p:nvSpPr>
          <p:cNvPr id="149" name="Google Shape;149;g183a89435ca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83a89435ca_2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183a89435ca_2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g183a89435ca_2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83a89435ca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183a89435ca_2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183a89435ca_2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83ffea85e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183ffea85e5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183ffea85e5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g123395ec3ab_3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g123395ec3ab_3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g123395ec3ab_3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123395ec3ab_3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g123395ec3ab_3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g123395ec3ab_3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g123395ec3ab_3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g123395ec3ab_3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g123395ec3ab_3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g123395ec3ab_3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g123395ec3ab_3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g123395ec3ab_3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g123395ec3ab_3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g123395ec3ab_3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g123395ec3ab_3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g14f683c7ad6_3_127"/>
          <p:cNvGrpSpPr/>
          <p:nvPr/>
        </p:nvGrpSpPr>
        <p:grpSpPr>
          <a:xfrm>
            <a:off x="0" y="5204762"/>
            <a:ext cx="12191695" cy="1653192"/>
            <a:chOff x="0" y="3903669"/>
            <a:chExt cx="9144000" cy="1239925"/>
          </a:xfrm>
        </p:grpSpPr>
        <p:sp>
          <p:nvSpPr>
            <p:cNvPr id="86" name="Google Shape;86;g14f683c7ad6_3_127"/>
            <p:cNvSpPr/>
            <p:nvPr/>
          </p:nvSpPr>
          <p:spPr>
            <a:xfrm>
              <a:off x="8154895" y="3903669"/>
              <a:ext cx="989100" cy="9879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 name="Google Shape;87;g14f683c7ad6_3_127"/>
            <p:cNvSpPr/>
            <p:nvPr/>
          </p:nvSpPr>
          <p:spPr>
            <a:xfrm flipH="1">
              <a:off x="6181163" y="3903669"/>
              <a:ext cx="989100" cy="9879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 name="Google Shape;88;g14f683c7ad6_3_127"/>
            <p:cNvSpPr/>
            <p:nvPr/>
          </p:nvSpPr>
          <p:spPr>
            <a:xfrm>
              <a:off x="7170274" y="3903669"/>
              <a:ext cx="989100" cy="9879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 name="Google Shape;89;g14f683c7ad6_3_127"/>
            <p:cNvSpPr/>
            <p:nvPr/>
          </p:nvSpPr>
          <p:spPr>
            <a:xfrm rot="10800000">
              <a:off x="8154757" y="3903682"/>
              <a:ext cx="989100" cy="9879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 name="Google Shape;90;g14f683c7ad6_3_127"/>
            <p:cNvSpPr/>
            <p:nvPr/>
          </p:nvSpPr>
          <p:spPr>
            <a:xfrm>
              <a:off x="0" y="4891594"/>
              <a:ext cx="9144000" cy="252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91" name="Google Shape;91;g14f683c7ad6_3_127"/>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4000"/>
              <a:buNone/>
              <a:defRPr/>
            </a:lvl1pPr>
            <a:lvl2pPr lvl="1" rtl="0" algn="l">
              <a:lnSpc>
                <a:spcPct val="100000"/>
              </a:lnSpc>
              <a:spcBef>
                <a:spcPts val="0"/>
              </a:spcBef>
              <a:spcAft>
                <a:spcPts val="0"/>
              </a:spcAft>
              <a:buSzPts val="4000"/>
              <a:buNone/>
              <a:defRPr/>
            </a:lvl2pPr>
            <a:lvl3pPr lvl="2" rtl="0" algn="l">
              <a:lnSpc>
                <a:spcPct val="100000"/>
              </a:lnSpc>
              <a:spcBef>
                <a:spcPts val="0"/>
              </a:spcBef>
              <a:spcAft>
                <a:spcPts val="0"/>
              </a:spcAft>
              <a:buSzPts val="4000"/>
              <a:buNone/>
              <a:defRPr/>
            </a:lvl3pPr>
            <a:lvl4pPr lvl="3" rtl="0" algn="l">
              <a:lnSpc>
                <a:spcPct val="100000"/>
              </a:lnSpc>
              <a:spcBef>
                <a:spcPts val="0"/>
              </a:spcBef>
              <a:spcAft>
                <a:spcPts val="0"/>
              </a:spcAft>
              <a:buSzPts val="4000"/>
              <a:buNone/>
              <a:defRPr/>
            </a:lvl4pPr>
            <a:lvl5pPr lvl="4" rtl="0" algn="l">
              <a:lnSpc>
                <a:spcPct val="100000"/>
              </a:lnSpc>
              <a:spcBef>
                <a:spcPts val="0"/>
              </a:spcBef>
              <a:spcAft>
                <a:spcPts val="0"/>
              </a:spcAft>
              <a:buSzPts val="4000"/>
              <a:buNone/>
              <a:defRPr/>
            </a:lvl5pPr>
            <a:lvl6pPr lvl="5" rtl="0" algn="l">
              <a:lnSpc>
                <a:spcPct val="100000"/>
              </a:lnSpc>
              <a:spcBef>
                <a:spcPts val="0"/>
              </a:spcBef>
              <a:spcAft>
                <a:spcPts val="0"/>
              </a:spcAft>
              <a:buSzPts val="4000"/>
              <a:buNone/>
              <a:defRPr/>
            </a:lvl6pPr>
            <a:lvl7pPr lvl="6" rtl="0" algn="l">
              <a:lnSpc>
                <a:spcPct val="100000"/>
              </a:lnSpc>
              <a:spcBef>
                <a:spcPts val="0"/>
              </a:spcBef>
              <a:spcAft>
                <a:spcPts val="0"/>
              </a:spcAft>
              <a:buSzPts val="4000"/>
              <a:buNone/>
              <a:defRPr/>
            </a:lvl7pPr>
            <a:lvl8pPr lvl="7" rtl="0" algn="l">
              <a:lnSpc>
                <a:spcPct val="100000"/>
              </a:lnSpc>
              <a:spcBef>
                <a:spcPts val="0"/>
              </a:spcBef>
              <a:spcAft>
                <a:spcPts val="0"/>
              </a:spcAft>
              <a:buSzPts val="4000"/>
              <a:buNone/>
              <a:defRPr/>
            </a:lvl8pPr>
            <a:lvl9pPr lvl="8" rtl="0" algn="l">
              <a:lnSpc>
                <a:spcPct val="100000"/>
              </a:lnSpc>
              <a:spcBef>
                <a:spcPts val="0"/>
              </a:spcBef>
              <a:spcAft>
                <a:spcPts val="0"/>
              </a:spcAft>
              <a:buSzPts val="4000"/>
              <a:buNone/>
              <a:defRPr/>
            </a:lvl9pPr>
          </a:lstStyle>
          <a:p/>
        </p:txBody>
      </p:sp>
      <p:sp>
        <p:nvSpPr>
          <p:cNvPr id="92" name="Google Shape;92;g14f683c7ad6_3_127"/>
          <p:cNvSpPr txBox="1"/>
          <p:nvPr>
            <p:ph idx="1" type="body"/>
          </p:nvPr>
        </p:nvSpPr>
        <p:spPr>
          <a:xfrm>
            <a:off x="415600" y="1639833"/>
            <a:ext cx="11360700" cy="44520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93" name="Google Shape;93;g14f683c7ad6_3_127"/>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g123395ec3ab_3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g123395ec3ab_3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g123395ec3ab_3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g123395ec3ab_3_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g123395ec3ab_3_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g123395ec3ab_3_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g123395ec3ab_3_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g123395ec3ab_3_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g123395ec3ab_3_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g123395ec3ab_3_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g123395ec3ab_3_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g123395ec3ab_3_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g123395ec3ab_3_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g123395ec3ab_3_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g123395ec3ab_3_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g123395ec3ab_3_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g123395ec3ab_3_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g123395ec3ab_3_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g123395ec3ab_3_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g123395ec3ab_3_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g123395ec3ab_3_3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g123395ec3ab_3_3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g123395ec3ab_3_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g123395ec3ab_3_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g123395ec3ab_3_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g123395ec3ab_3_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g123395ec3ab_3_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g123395ec3ab_3_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g123395ec3ab_3_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g123395ec3ab_3_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g123395ec3ab_3_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g123395ec3ab_3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g123395ec3ab_3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g123395ec3ab_3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g123395ec3ab_3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g123395ec3ab_3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g123395ec3ab_3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g123395ec3ab_3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g123395ec3ab_3_56"/>
          <p:cNvSpPr/>
          <p:nvPr>
            <p:ph idx="2" type="pic"/>
          </p:nvPr>
        </p:nvSpPr>
        <p:spPr>
          <a:xfrm>
            <a:off x="5183188" y="987425"/>
            <a:ext cx="6172200" cy="4873625"/>
          </a:xfrm>
          <a:prstGeom prst="rect">
            <a:avLst/>
          </a:prstGeom>
          <a:noFill/>
          <a:ln>
            <a:noFill/>
          </a:ln>
        </p:spPr>
      </p:sp>
      <p:sp>
        <p:nvSpPr>
          <p:cNvPr id="68" name="Google Shape;68;g123395ec3ab_3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g123395ec3ab_3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123395ec3ab_3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g123395ec3ab_3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g123395ec3ab_3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g123395ec3ab_3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g123395ec3ab_3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g123395ec3ab_3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g123395ec3ab_3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link.springer.com/chapter/10.1007/978-3-319-26054-9_5" TargetMode="External"/><Relationship Id="rId4" Type="http://schemas.openxmlformats.org/officeDocument/2006/relationships/image" Target="../media/image19.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researchgate.net/figure/The-example-environment-represented-as-a-geometric-map-points-are-in-blue-and-line_fig2_322549175" TargetMode="External"/><Relationship Id="rId4" Type="http://schemas.openxmlformats.org/officeDocument/2006/relationships/image" Target="../media/image23.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cs.krisbeevers.com/topological.html" TargetMode="External"/><Relationship Id="rId4" Type="http://schemas.openxmlformats.org/officeDocument/2006/relationships/image" Target="../media/image24.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hyperlink" Target="http://prod-upp-image-read.ft.com/92b3129c-b0a8-11e7-a398-73d59db9e399" TargetMode="External"/><Relationship Id="rId8" Type="http://schemas.openxmlformats.org/officeDocument/2006/relationships/hyperlink" Target="https://images.seattletimes.com/wp-content/uploads/2022/09/09172022_11-uw-robots_162831.jpg?d=780x52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A picture containing shape&#10;&#10;Description automatically generated" id="99" name="Google Shape;99;g123395ec3ab_3_7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0" name="Google Shape;100;g123395ec3ab_3_75"/>
          <p:cNvSpPr txBox="1"/>
          <p:nvPr/>
        </p:nvSpPr>
        <p:spPr>
          <a:xfrm>
            <a:off x="593652" y="3075050"/>
            <a:ext cx="6257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902537"/>
                </a:solidFill>
                <a:latin typeface="Avenir"/>
                <a:ea typeface="Avenir"/>
                <a:cs typeface="Avenir"/>
                <a:sym typeface="Avenir"/>
              </a:rPr>
              <a:t>Standards &amp; Regulations</a:t>
            </a:r>
            <a:endParaRPr b="1" i="0" sz="4000" u="none" cap="none" strike="noStrike">
              <a:solidFill>
                <a:srgbClr val="7D7D7D"/>
              </a:solidFill>
              <a:latin typeface="Avenir"/>
              <a:ea typeface="Avenir"/>
              <a:cs typeface="Avenir"/>
              <a:sym typeface="Avenir"/>
            </a:endParaRPr>
          </a:p>
        </p:txBody>
      </p:sp>
      <p:sp>
        <p:nvSpPr>
          <p:cNvPr id="101" name="Google Shape;101;g123395ec3ab_3_75"/>
          <p:cNvSpPr txBox="1"/>
          <p:nvPr/>
        </p:nvSpPr>
        <p:spPr>
          <a:xfrm>
            <a:off x="0" y="6576595"/>
            <a:ext cx="275517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AEABAB"/>
                </a:solidFill>
                <a:latin typeface="Avenir"/>
                <a:ea typeface="Avenir"/>
                <a:cs typeface="Avenir"/>
                <a:sym typeface="Avenir"/>
              </a:rPr>
              <a:t>Date: Wednesday, Nov 2 2022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A picture containing shape&#10;&#10;Description automatically generated" id="195" name="Google Shape;195;g17e96b2ed4a_0_5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6" name="Google Shape;196;g17e96b2ed4a_0_56"/>
          <p:cNvSpPr txBox="1"/>
          <p:nvPr/>
        </p:nvSpPr>
        <p:spPr>
          <a:xfrm>
            <a:off x="560074" y="2866500"/>
            <a:ext cx="68655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500"/>
              <a:buFont typeface="Arial"/>
              <a:buNone/>
            </a:pPr>
            <a:r>
              <a:rPr b="1" lang="en-US" sz="3500">
                <a:solidFill>
                  <a:srgbClr val="902537"/>
                </a:solidFill>
                <a:latin typeface="Avenir"/>
                <a:ea typeface="Avenir"/>
                <a:cs typeface="Avenir"/>
                <a:sym typeface="Avenir"/>
              </a:rPr>
              <a:t>Standard - 2</a:t>
            </a:r>
            <a:endParaRPr b="1" sz="3500">
              <a:solidFill>
                <a:srgbClr val="90253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3500"/>
              <a:buFont typeface="Arial"/>
              <a:buNone/>
            </a:pPr>
            <a:r>
              <a:rPr b="1" lang="en-US" sz="1500">
                <a:solidFill>
                  <a:srgbClr val="902537"/>
                </a:solidFill>
                <a:latin typeface="Avenir"/>
                <a:ea typeface="Avenir"/>
                <a:cs typeface="Avenir"/>
                <a:sym typeface="Avenir"/>
              </a:rPr>
              <a:t>IEEE 1873-2015 Map Data Representation for Navigation</a:t>
            </a:r>
            <a:endParaRPr b="1" sz="1500">
              <a:solidFill>
                <a:srgbClr val="902537"/>
              </a:solidFill>
              <a:latin typeface="Avenir"/>
              <a:ea typeface="Avenir"/>
              <a:cs typeface="Avenir"/>
              <a:sym typeface="Avenir"/>
            </a:endParaRPr>
          </a:p>
        </p:txBody>
      </p:sp>
      <p:pic>
        <p:nvPicPr>
          <p:cNvPr id="197" name="Google Shape;197;g17e96b2ed4a_0_56"/>
          <p:cNvPicPr preferRelativeResize="0"/>
          <p:nvPr/>
        </p:nvPicPr>
        <p:blipFill>
          <a:blip r:embed="rId4">
            <a:alphaModFix/>
          </a:blip>
          <a:stretch>
            <a:fillRect/>
          </a:stretch>
        </p:blipFill>
        <p:spPr>
          <a:xfrm>
            <a:off x="4300525" y="1173050"/>
            <a:ext cx="3590925" cy="1276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cxnSp>
        <p:nvCxnSpPr>
          <p:cNvPr id="203" name="Google Shape;203;g14f683c7ad6_2_0"/>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204" name="Google Shape;204;g14f683c7ad6_2_0"/>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IEEE 1873-2015 - What is the standard about</a:t>
            </a:r>
            <a:endParaRPr b="1" sz="2400">
              <a:solidFill>
                <a:srgbClr val="902537"/>
              </a:solidFill>
              <a:latin typeface="Avenir"/>
              <a:ea typeface="Avenir"/>
              <a:cs typeface="Avenir"/>
              <a:sym typeface="Avenir"/>
            </a:endParaRPr>
          </a:p>
        </p:txBody>
      </p:sp>
      <p:sp>
        <p:nvSpPr>
          <p:cNvPr id="205" name="Google Shape;205;g14f683c7ad6_2_0"/>
          <p:cNvSpPr txBox="1"/>
          <p:nvPr/>
        </p:nvSpPr>
        <p:spPr>
          <a:xfrm>
            <a:off x="364750" y="1662996"/>
            <a:ext cx="11566800" cy="2124000"/>
          </a:xfrm>
          <a:prstGeom prst="rect">
            <a:avLst/>
          </a:prstGeom>
          <a:noFill/>
          <a:ln>
            <a:noFill/>
          </a:ln>
        </p:spPr>
        <p:txBody>
          <a:bodyPr anchorCtr="0" anchor="t" bIns="45700" lIns="91425" spcFirstLastPara="1" rIns="91425" wrap="square" tIns="45700">
            <a:spAutoFit/>
          </a:bodyPr>
          <a:lstStyle/>
          <a:p>
            <a:pPr indent="-349250" lvl="0" marL="457200" rtl="0" algn="l">
              <a:lnSpc>
                <a:spcPct val="150000"/>
              </a:lnSpc>
              <a:spcBef>
                <a:spcPts val="0"/>
              </a:spcBef>
              <a:spcAft>
                <a:spcPts val="0"/>
              </a:spcAft>
              <a:buClr>
                <a:srgbClr val="434343"/>
              </a:buClr>
              <a:buSzPts val="1900"/>
              <a:buFont typeface="Avenir"/>
              <a:buChar char="●"/>
            </a:pPr>
            <a:r>
              <a:rPr lang="en-US" sz="1900">
                <a:solidFill>
                  <a:srgbClr val="434343"/>
                </a:solidFill>
                <a:latin typeface="Avenir"/>
                <a:ea typeface="Avenir"/>
                <a:cs typeface="Avenir"/>
                <a:sym typeface="Avenir"/>
              </a:rPr>
              <a:t>Common </a:t>
            </a:r>
            <a:r>
              <a:rPr i="1" lang="en-US" sz="1900">
                <a:solidFill>
                  <a:srgbClr val="434343"/>
                </a:solidFill>
                <a:latin typeface="Avenir"/>
                <a:ea typeface="Avenir"/>
                <a:cs typeface="Avenir"/>
                <a:sym typeface="Avenir"/>
              </a:rPr>
              <a:t>representation</a:t>
            </a:r>
            <a:r>
              <a:rPr lang="en-US" sz="1900">
                <a:solidFill>
                  <a:srgbClr val="434343"/>
                </a:solidFill>
                <a:latin typeface="Avenir"/>
                <a:ea typeface="Avenir"/>
                <a:cs typeface="Avenir"/>
                <a:sym typeface="Avenir"/>
              </a:rPr>
              <a:t> of 2D maps - Metric and Topological</a:t>
            </a:r>
            <a:endParaRPr sz="1900">
              <a:solidFill>
                <a:srgbClr val="434343"/>
              </a:solidFill>
              <a:latin typeface="Avenir"/>
              <a:ea typeface="Avenir"/>
              <a:cs typeface="Avenir"/>
              <a:sym typeface="Avenir"/>
            </a:endParaRPr>
          </a:p>
          <a:p>
            <a:pPr indent="-349250" lvl="0" marL="457200" rtl="0" algn="l">
              <a:lnSpc>
                <a:spcPct val="150000"/>
              </a:lnSpc>
              <a:spcBef>
                <a:spcPts val="0"/>
              </a:spcBef>
              <a:spcAft>
                <a:spcPts val="0"/>
              </a:spcAft>
              <a:buClr>
                <a:srgbClr val="434343"/>
              </a:buClr>
              <a:buSzPts val="1900"/>
              <a:buFont typeface="Avenir"/>
              <a:buChar char="●"/>
            </a:pPr>
            <a:r>
              <a:rPr lang="en-US" sz="1900">
                <a:solidFill>
                  <a:srgbClr val="434343"/>
                </a:solidFill>
                <a:latin typeface="Avenir"/>
                <a:ea typeface="Avenir"/>
                <a:cs typeface="Avenir"/>
                <a:sym typeface="Avenir"/>
              </a:rPr>
              <a:t>XML data format for </a:t>
            </a:r>
            <a:r>
              <a:rPr i="1" lang="en-US" sz="1900">
                <a:solidFill>
                  <a:srgbClr val="434343"/>
                </a:solidFill>
                <a:latin typeface="Avenir"/>
                <a:ea typeface="Avenir"/>
                <a:cs typeface="Avenir"/>
                <a:sym typeface="Avenir"/>
              </a:rPr>
              <a:t>exchanging</a:t>
            </a:r>
            <a:r>
              <a:rPr lang="en-US" sz="1900">
                <a:solidFill>
                  <a:srgbClr val="434343"/>
                </a:solidFill>
                <a:latin typeface="Avenir"/>
                <a:ea typeface="Avenir"/>
                <a:cs typeface="Avenir"/>
                <a:sym typeface="Avenir"/>
              </a:rPr>
              <a:t> maps between </a:t>
            </a:r>
            <a:r>
              <a:rPr i="1" lang="en-US" sz="1900">
                <a:solidFill>
                  <a:srgbClr val="434343"/>
                </a:solidFill>
                <a:latin typeface="Avenir"/>
                <a:ea typeface="Avenir"/>
                <a:cs typeface="Avenir"/>
                <a:sym typeface="Avenir"/>
              </a:rPr>
              <a:t>robots, computers and other devices</a:t>
            </a:r>
            <a:endParaRPr i="1" sz="1900">
              <a:solidFill>
                <a:srgbClr val="434343"/>
              </a:solidFill>
              <a:latin typeface="Avenir"/>
              <a:ea typeface="Avenir"/>
              <a:cs typeface="Avenir"/>
              <a:sym typeface="Avenir"/>
            </a:endParaRPr>
          </a:p>
          <a:p>
            <a:pPr indent="-349250" lvl="0" marL="457200" rtl="0" algn="l">
              <a:lnSpc>
                <a:spcPct val="150000"/>
              </a:lnSpc>
              <a:spcBef>
                <a:spcPts val="0"/>
              </a:spcBef>
              <a:spcAft>
                <a:spcPts val="0"/>
              </a:spcAft>
              <a:buClr>
                <a:srgbClr val="434343"/>
              </a:buClr>
              <a:buSzPts val="1900"/>
              <a:buFont typeface="Avenir"/>
              <a:buChar char="●"/>
            </a:pPr>
            <a:r>
              <a:rPr lang="en-US" sz="1900">
                <a:solidFill>
                  <a:srgbClr val="434343"/>
                </a:solidFill>
                <a:latin typeface="Avenir"/>
                <a:ea typeface="Avenir"/>
                <a:cs typeface="Avenir"/>
                <a:sym typeface="Avenir"/>
              </a:rPr>
              <a:t>XML format is </a:t>
            </a:r>
            <a:r>
              <a:rPr i="1" lang="en-US" sz="1900">
                <a:solidFill>
                  <a:srgbClr val="434343"/>
                </a:solidFill>
                <a:latin typeface="Avenir"/>
                <a:ea typeface="Avenir"/>
                <a:cs typeface="Avenir"/>
                <a:sym typeface="Avenir"/>
              </a:rPr>
              <a:t>easy for humans</a:t>
            </a:r>
            <a:r>
              <a:rPr lang="en-US" sz="1900">
                <a:solidFill>
                  <a:srgbClr val="434343"/>
                </a:solidFill>
                <a:latin typeface="Avenir"/>
                <a:ea typeface="Avenir"/>
                <a:cs typeface="Avenir"/>
                <a:sym typeface="Avenir"/>
              </a:rPr>
              <a:t> to read and modify</a:t>
            </a:r>
            <a:endParaRPr sz="1900">
              <a:solidFill>
                <a:srgbClr val="434343"/>
              </a:solidFill>
              <a:latin typeface="Avenir"/>
              <a:ea typeface="Avenir"/>
              <a:cs typeface="Avenir"/>
              <a:sym typeface="Avenir"/>
            </a:endParaRPr>
          </a:p>
          <a:p>
            <a:pPr indent="-349250" lvl="0" marL="457200" rtl="0" algn="l">
              <a:lnSpc>
                <a:spcPct val="150000"/>
              </a:lnSpc>
              <a:spcBef>
                <a:spcPts val="0"/>
              </a:spcBef>
              <a:spcAft>
                <a:spcPts val="0"/>
              </a:spcAft>
              <a:buClr>
                <a:srgbClr val="434343"/>
              </a:buClr>
              <a:buSzPts val="1900"/>
              <a:buFont typeface="Avenir"/>
              <a:buChar char="●"/>
            </a:pPr>
            <a:r>
              <a:rPr lang="en-US" sz="1900">
                <a:solidFill>
                  <a:srgbClr val="434343"/>
                </a:solidFill>
                <a:latin typeface="Avenir"/>
                <a:ea typeface="Avenir"/>
                <a:cs typeface="Avenir"/>
                <a:sym typeface="Avenir"/>
              </a:rPr>
              <a:t>Use the standard to represent </a:t>
            </a:r>
            <a:r>
              <a:rPr i="1" lang="en-US" sz="1900">
                <a:solidFill>
                  <a:srgbClr val="434343"/>
                </a:solidFill>
                <a:latin typeface="Avenir"/>
                <a:ea typeface="Avenir"/>
                <a:cs typeface="Avenir"/>
                <a:sym typeface="Avenir"/>
              </a:rPr>
              <a:t>metric maps, topological maps and their combination</a:t>
            </a:r>
            <a:r>
              <a:rPr lang="en-US" sz="1900">
                <a:solidFill>
                  <a:srgbClr val="434343"/>
                </a:solidFill>
                <a:latin typeface="Avenir"/>
                <a:ea typeface="Avenir"/>
                <a:cs typeface="Avenir"/>
                <a:sym typeface="Avenir"/>
              </a:rPr>
              <a:t> </a:t>
            </a:r>
            <a:endParaRPr sz="1900">
              <a:latin typeface="Avenir"/>
              <a:ea typeface="Avenir"/>
              <a:cs typeface="Avenir"/>
              <a:sym typeface="Avenir"/>
            </a:endParaRPr>
          </a:p>
          <a:p>
            <a:pPr indent="0" lvl="0" marL="0" marR="0" rtl="0" algn="l">
              <a:lnSpc>
                <a:spcPct val="150000"/>
              </a:lnSpc>
              <a:spcBef>
                <a:spcPts val="0"/>
              </a:spcBef>
              <a:spcAft>
                <a:spcPts val="0"/>
              </a:spcAft>
              <a:buClr>
                <a:srgbClr val="000000"/>
              </a:buClr>
              <a:buSzPts val="1800"/>
              <a:buFont typeface="Arial"/>
              <a:buNone/>
            </a:pPr>
            <a:r>
              <a:t/>
            </a:r>
            <a:endParaRPr sz="1800">
              <a:latin typeface="Avenir"/>
              <a:ea typeface="Avenir"/>
              <a:cs typeface="Avenir"/>
              <a:sym typeface="Avenir"/>
            </a:endParaRPr>
          </a:p>
        </p:txBody>
      </p:sp>
      <p:sp>
        <p:nvSpPr>
          <p:cNvPr id="206" name="Google Shape;206;g14f683c7ad6_2_0"/>
          <p:cNvSpPr txBox="1"/>
          <p:nvPr/>
        </p:nvSpPr>
        <p:spPr>
          <a:xfrm>
            <a:off x="156125" y="886013"/>
            <a:ext cx="8246700" cy="523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US" sz="2200">
                <a:solidFill>
                  <a:srgbClr val="434343"/>
                </a:solidFill>
                <a:latin typeface="Avenir"/>
                <a:ea typeface="Avenir"/>
                <a:cs typeface="Avenir"/>
                <a:sym typeface="Avenir"/>
              </a:rPr>
              <a:t>Map data models and formats for robot navigation tasks. </a:t>
            </a:r>
            <a:endParaRPr b="1" sz="1700">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4f683c7ad6_1_5"/>
          <p:cNvSpPr txBox="1"/>
          <p:nvPr/>
        </p:nvSpPr>
        <p:spPr>
          <a:xfrm>
            <a:off x="6702150" y="1209400"/>
            <a:ext cx="5229300" cy="404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Avenir"/>
              <a:buChar char="●"/>
            </a:pPr>
            <a:r>
              <a:rPr lang="en-US" sz="1800">
                <a:solidFill>
                  <a:srgbClr val="434343"/>
                </a:solidFill>
                <a:latin typeface="Avenir"/>
                <a:ea typeface="Avenir"/>
                <a:cs typeface="Avenir"/>
                <a:sym typeface="Avenir"/>
              </a:rPr>
              <a:t>Build global map of environment by combining maps collected by multiple robots using different modalities</a:t>
            </a:r>
            <a:endParaRPr sz="1800">
              <a:solidFill>
                <a:srgbClr val="434343"/>
              </a:solidFill>
              <a:latin typeface="Avenir"/>
              <a:ea typeface="Avenir"/>
              <a:cs typeface="Avenir"/>
              <a:sym typeface="Avenir"/>
            </a:endParaRPr>
          </a:p>
          <a:p>
            <a:pPr indent="-342900" lvl="0" marL="457200" rtl="0" algn="l">
              <a:spcBef>
                <a:spcPts val="1600"/>
              </a:spcBef>
              <a:spcAft>
                <a:spcPts val="0"/>
              </a:spcAft>
              <a:buClr>
                <a:srgbClr val="434343"/>
              </a:buClr>
              <a:buSzPts val="1800"/>
              <a:buFont typeface="Avenir"/>
              <a:buChar char="●"/>
            </a:pPr>
            <a:r>
              <a:rPr lang="en-US" sz="1800">
                <a:solidFill>
                  <a:srgbClr val="434343"/>
                </a:solidFill>
                <a:latin typeface="Avenir"/>
                <a:ea typeface="Avenir"/>
                <a:cs typeface="Avenir"/>
                <a:sym typeface="Avenir"/>
              </a:rPr>
              <a:t>Easily compare and evaluate maps obtained from various robots</a:t>
            </a:r>
            <a:endParaRPr sz="1800">
              <a:solidFill>
                <a:srgbClr val="434343"/>
              </a:solidFill>
              <a:latin typeface="Avenir"/>
              <a:ea typeface="Avenir"/>
              <a:cs typeface="Avenir"/>
              <a:sym typeface="Avenir"/>
            </a:endParaRPr>
          </a:p>
          <a:p>
            <a:pPr indent="0" lvl="0" marL="0" rtl="0" algn="l">
              <a:spcBef>
                <a:spcPts val="1600"/>
              </a:spcBef>
              <a:spcAft>
                <a:spcPts val="0"/>
              </a:spcAft>
              <a:buNone/>
            </a:pPr>
            <a:r>
              <a:t/>
            </a:r>
            <a:endParaRPr sz="1800">
              <a:solidFill>
                <a:srgbClr val="434343"/>
              </a:solidFill>
              <a:latin typeface="Avenir"/>
              <a:ea typeface="Avenir"/>
              <a:cs typeface="Avenir"/>
              <a:sym typeface="Avenir"/>
            </a:endParaRPr>
          </a:p>
          <a:p>
            <a:pPr indent="0" lvl="0" marL="0" rtl="0" algn="l">
              <a:spcBef>
                <a:spcPts val="1600"/>
              </a:spcBef>
              <a:spcAft>
                <a:spcPts val="0"/>
              </a:spcAft>
              <a:buNone/>
            </a:pPr>
            <a:r>
              <a:rPr lang="en-US" sz="1800">
                <a:solidFill>
                  <a:srgbClr val="434343"/>
                </a:solidFill>
                <a:latin typeface="Avenir"/>
                <a:ea typeface="Avenir"/>
                <a:cs typeface="Avenir"/>
                <a:sym typeface="Avenir"/>
              </a:rPr>
              <a:t>3 Types of maps</a:t>
            </a:r>
            <a:endParaRPr sz="1800">
              <a:solidFill>
                <a:srgbClr val="434343"/>
              </a:solidFill>
              <a:latin typeface="Avenir"/>
              <a:ea typeface="Avenir"/>
              <a:cs typeface="Avenir"/>
              <a:sym typeface="Avenir"/>
            </a:endParaRPr>
          </a:p>
          <a:p>
            <a:pPr indent="-342900" lvl="0" marL="457200" rtl="0" algn="l">
              <a:spcBef>
                <a:spcPts val="1600"/>
              </a:spcBef>
              <a:spcAft>
                <a:spcPts val="0"/>
              </a:spcAft>
              <a:buClr>
                <a:srgbClr val="434343"/>
              </a:buClr>
              <a:buSzPts val="1800"/>
              <a:buFont typeface="Avenir"/>
              <a:buAutoNum type="arabicPeriod"/>
            </a:pPr>
            <a:r>
              <a:rPr lang="en-US" sz="1800">
                <a:solidFill>
                  <a:srgbClr val="434343"/>
                </a:solidFill>
                <a:latin typeface="Avenir"/>
                <a:ea typeface="Avenir"/>
                <a:cs typeface="Avenir"/>
                <a:sym typeface="Avenir"/>
              </a:rPr>
              <a:t>Grid maps</a:t>
            </a:r>
            <a:endParaRPr sz="1800">
              <a:solidFill>
                <a:srgbClr val="434343"/>
              </a:solidFill>
              <a:latin typeface="Avenir"/>
              <a:ea typeface="Avenir"/>
              <a:cs typeface="Avenir"/>
              <a:sym typeface="Avenir"/>
            </a:endParaRPr>
          </a:p>
          <a:p>
            <a:pPr indent="-342900" lvl="0" marL="457200" rtl="0" algn="l">
              <a:spcBef>
                <a:spcPts val="0"/>
              </a:spcBef>
              <a:spcAft>
                <a:spcPts val="0"/>
              </a:spcAft>
              <a:buClr>
                <a:srgbClr val="434343"/>
              </a:buClr>
              <a:buSzPts val="1800"/>
              <a:buFont typeface="Avenir"/>
              <a:buAutoNum type="arabicPeriod"/>
            </a:pPr>
            <a:r>
              <a:rPr lang="en-US" sz="1800">
                <a:solidFill>
                  <a:srgbClr val="434343"/>
                </a:solidFill>
                <a:latin typeface="Avenir"/>
                <a:ea typeface="Avenir"/>
                <a:cs typeface="Avenir"/>
                <a:sym typeface="Avenir"/>
              </a:rPr>
              <a:t>Geometric maps</a:t>
            </a:r>
            <a:endParaRPr sz="1800">
              <a:solidFill>
                <a:srgbClr val="434343"/>
              </a:solidFill>
              <a:latin typeface="Avenir"/>
              <a:ea typeface="Avenir"/>
              <a:cs typeface="Avenir"/>
              <a:sym typeface="Avenir"/>
            </a:endParaRPr>
          </a:p>
          <a:p>
            <a:pPr indent="-342900" lvl="0" marL="457200" rtl="0" algn="l">
              <a:spcBef>
                <a:spcPts val="0"/>
              </a:spcBef>
              <a:spcAft>
                <a:spcPts val="0"/>
              </a:spcAft>
              <a:buClr>
                <a:srgbClr val="434343"/>
              </a:buClr>
              <a:buSzPts val="1800"/>
              <a:buFont typeface="Avenir"/>
              <a:buAutoNum type="arabicPeriod"/>
            </a:pPr>
            <a:r>
              <a:rPr lang="en-US" sz="1800">
                <a:solidFill>
                  <a:srgbClr val="434343"/>
                </a:solidFill>
                <a:latin typeface="Avenir"/>
                <a:ea typeface="Avenir"/>
                <a:cs typeface="Avenir"/>
                <a:sym typeface="Avenir"/>
              </a:rPr>
              <a:t>Topological maps</a:t>
            </a:r>
            <a:endParaRPr sz="1800">
              <a:solidFill>
                <a:srgbClr val="434343"/>
              </a:solidFill>
              <a:latin typeface="Avenir"/>
              <a:ea typeface="Avenir"/>
              <a:cs typeface="Avenir"/>
              <a:sym typeface="Avenir"/>
            </a:endParaRPr>
          </a:p>
          <a:p>
            <a:pPr indent="0" lvl="0" marL="0" rtl="0" algn="l">
              <a:spcBef>
                <a:spcPts val="1600"/>
              </a:spcBef>
              <a:spcAft>
                <a:spcPts val="0"/>
              </a:spcAft>
              <a:buNone/>
            </a:pPr>
            <a:r>
              <a:t/>
            </a:r>
            <a:endParaRPr sz="1800">
              <a:solidFill>
                <a:srgbClr val="434343"/>
              </a:solidFill>
              <a:latin typeface="Avenir"/>
              <a:ea typeface="Avenir"/>
              <a:cs typeface="Avenir"/>
              <a:sym typeface="Avenir"/>
            </a:endParaRPr>
          </a:p>
        </p:txBody>
      </p:sp>
      <p:cxnSp>
        <p:nvCxnSpPr>
          <p:cNvPr id="213" name="Google Shape;213;g14f683c7ad6_1_5"/>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214" name="Google Shape;214;g14f683c7ad6_1_5"/>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IEEE 1873-2015 - Representations</a:t>
            </a:r>
            <a:endParaRPr b="1" sz="2400">
              <a:solidFill>
                <a:srgbClr val="902537"/>
              </a:solidFill>
              <a:latin typeface="Avenir"/>
              <a:ea typeface="Avenir"/>
              <a:cs typeface="Avenir"/>
              <a:sym typeface="Avenir"/>
            </a:endParaRPr>
          </a:p>
        </p:txBody>
      </p:sp>
      <p:pic>
        <p:nvPicPr>
          <p:cNvPr id="215" name="Google Shape;215;g14f683c7ad6_1_5"/>
          <p:cNvPicPr preferRelativeResize="0"/>
          <p:nvPr/>
        </p:nvPicPr>
        <p:blipFill>
          <a:blip r:embed="rId3">
            <a:alphaModFix/>
          </a:blip>
          <a:stretch>
            <a:fillRect/>
          </a:stretch>
        </p:blipFill>
        <p:spPr>
          <a:xfrm>
            <a:off x="260350" y="1209394"/>
            <a:ext cx="6096000" cy="419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cxnSp>
        <p:nvCxnSpPr>
          <p:cNvPr id="221" name="Google Shape;221;g14f683c7ad6_1_19"/>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222" name="Google Shape;222;g14f683c7ad6_1_19"/>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IEEE 1873-2015 - Where can it be used?</a:t>
            </a:r>
            <a:endParaRPr b="1" sz="2400">
              <a:solidFill>
                <a:srgbClr val="902537"/>
              </a:solidFill>
              <a:latin typeface="Avenir"/>
              <a:ea typeface="Avenir"/>
              <a:cs typeface="Avenir"/>
              <a:sym typeface="Avenir"/>
            </a:endParaRPr>
          </a:p>
        </p:txBody>
      </p:sp>
      <p:pic>
        <p:nvPicPr>
          <p:cNvPr id="223" name="Google Shape;223;g14f683c7ad6_1_19"/>
          <p:cNvPicPr preferRelativeResize="0"/>
          <p:nvPr/>
        </p:nvPicPr>
        <p:blipFill>
          <a:blip r:embed="rId3">
            <a:alphaModFix/>
          </a:blip>
          <a:stretch>
            <a:fillRect/>
          </a:stretch>
        </p:blipFill>
        <p:spPr>
          <a:xfrm>
            <a:off x="4948926" y="939467"/>
            <a:ext cx="6805800" cy="4979059"/>
          </a:xfrm>
          <a:prstGeom prst="rect">
            <a:avLst/>
          </a:prstGeom>
          <a:noFill/>
          <a:ln>
            <a:noFill/>
          </a:ln>
        </p:spPr>
      </p:pic>
      <p:sp>
        <p:nvSpPr>
          <p:cNvPr id="224" name="Google Shape;224;g14f683c7ad6_1_19"/>
          <p:cNvSpPr txBox="1"/>
          <p:nvPr/>
        </p:nvSpPr>
        <p:spPr>
          <a:xfrm>
            <a:off x="301350" y="1209400"/>
            <a:ext cx="5229300" cy="3339000"/>
          </a:xfrm>
          <a:prstGeom prst="rect">
            <a:avLst/>
          </a:prstGeom>
          <a:noFill/>
          <a:ln>
            <a:noFill/>
          </a:ln>
        </p:spPr>
        <p:txBody>
          <a:bodyPr anchorCtr="0" anchor="t" bIns="91425" lIns="91425" spcFirstLastPara="1" rIns="91425" wrap="square" tIns="91425">
            <a:noAutofit/>
          </a:bodyPr>
          <a:lstStyle/>
          <a:p>
            <a:pPr indent="-342900" lvl="0" marL="457200" rtl="0" algn="l">
              <a:spcBef>
                <a:spcPts val="1600"/>
              </a:spcBef>
              <a:spcAft>
                <a:spcPts val="0"/>
              </a:spcAft>
              <a:buClr>
                <a:srgbClr val="434343"/>
              </a:buClr>
              <a:buSzPts val="1800"/>
              <a:buFont typeface="Avenir"/>
              <a:buChar char="●"/>
            </a:pPr>
            <a:r>
              <a:rPr lang="en-US" sz="1800">
                <a:solidFill>
                  <a:srgbClr val="434343"/>
                </a:solidFill>
                <a:latin typeface="Avenir"/>
                <a:ea typeface="Avenir"/>
                <a:cs typeface="Avenir"/>
                <a:sym typeface="Avenir"/>
              </a:rPr>
              <a:t>Localization</a:t>
            </a:r>
            <a:endParaRPr sz="1800">
              <a:solidFill>
                <a:srgbClr val="434343"/>
              </a:solidFill>
              <a:latin typeface="Avenir"/>
              <a:ea typeface="Avenir"/>
              <a:cs typeface="Avenir"/>
              <a:sym typeface="Avenir"/>
            </a:endParaRPr>
          </a:p>
          <a:p>
            <a:pPr indent="-342900" lvl="0" marL="457200" rtl="0" algn="l">
              <a:spcBef>
                <a:spcPts val="1600"/>
              </a:spcBef>
              <a:spcAft>
                <a:spcPts val="0"/>
              </a:spcAft>
              <a:buClr>
                <a:srgbClr val="434343"/>
              </a:buClr>
              <a:buSzPts val="1800"/>
              <a:buFont typeface="Avenir"/>
              <a:buChar char="●"/>
            </a:pPr>
            <a:r>
              <a:rPr lang="en-US" sz="1800">
                <a:solidFill>
                  <a:srgbClr val="434343"/>
                </a:solidFill>
                <a:latin typeface="Avenir"/>
                <a:ea typeface="Avenir"/>
                <a:cs typeface="Avenir"/>
                <a:sym typeface="Avenir"/>
              </a:rPr>
              <a:t>Mapping</a:t>
            </a:r>
            <a:endParaRPr sz="1800">
              <a:solidFill>
                <a:srgbClr val="434343"/>
              </a:solidFill>
              <a:latin typeface="Avenir"/>
              <a:ea typeface="Avenir"/>
              <a:cs typeface="Avenir"/>
              <a:sym typeface="Avenir"/>
            </a:endParaRPr>
          </a:p>
          <a:p>
            <a:pPr indent="-342900" lvl="0" marL="457200" rtl="0" algn="l">
              <a:spcBef>
                <a:spcPts val="1600"/>
              </a:spcBef>
              <a:spcAft>
                <a:spcPts val="0"/>
              </a:spcAft>
              <a:buClr>
                <a:srgbClr val="434343"/>
              </a:buClr>
              <a:buSzPts val="1800"/>
              <a:buFont typeface="Avenir"/>
              <a:buChar char="●"/>
            </a:pPr>
            <a:r>
              <a:rPr lang="en-US" sz="1800">
                <a:solidFill>
                  <a:srgbClr val="434343"/>
                </a:solidFill>
                <a:latin typeface="Avenir"/>
                <a:ea typeface="Avenir"/>
                <a:cs typeface="Avenir"/>
                <a:sym typeface="Avenir"/>
              </a:rPr>
              <a:t>Guidance and control</a:t>
            </a:r>
            <a:endParaRPr sz="1800">
              <a:solidFill>
                <a:srgbClr val="434343"/>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cxnSp>
        <p:nvCxnSpPr>
          <p:cNvPr id="230" name="Google Shape;230;g14f683c7ad6_2_21"/>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231" name="Google Shape;231;g14f683c7ad6_2_21"/>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Products</a:t>
            </a:r>
            <a:r>
              <a:rPr b="1" lang="en-US" sz="2400">
                <a:solidFill>
                  <a:srgbClr val="902537"/>
                </a:solidFill>
                <a:latin typeface="Avenir"/>
                <a:ea typeface="Avenir"/>
                <a:cs typeface="Avenir"/>
                <a:sym typeface="Avenir"/>
              </a:rPr>
              <a:t>-  IEEE 1873-2015</a:t>
            </a:r>
            <a:endParaRPr b="1" sz="2400">
              <a:solidFill>
                <a:srgbClr val="902537"/>
              </a:solidFill>
              <a:latin typeface="Avenir"/>
              <a:ea typeface="Avenir"/>
              <a:cs typeface="Avenir"/>
              <a:sym typeface="Avenir"/>
            </a:endParaRPr>
          </a:p>
        </p:txBody>
      </p:sp>
      <p:sp>
        <p:nvSpPr>
          <p:cNvPr id="232" name="Google Shape;232;g14f683c7ad6_2_21"/>
          <p:cNvSpPr txBox="1"/>
          <p:nvPr/>
        </p:nvSpPr>
        <p:spPr>
          <a:xfrm>
            <a:off x="364750" y="930475"/>
            <a:ext cx="11566800" cy="3046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1900">
                <a:solidFill>
                  <a:schemeClr val="dk1"/>
                </a:solidFill>
                <a:highlight>
                  <a:schemeClr val="lt1"/>
                </a:highlight>
                <a:latin typeface="Avenir"/>
                <a:ea typeface="Avenir"/>
                <a:cs typeface="Avenir"/>
                <a:sym typeface="Avenir"/>
              </a:rPr>
              <a:t>ISO 13482:2014 </a:t>
            </a:r>
            <a:r>
              <a:rPr lang="en-US" sz="1900">
                <a:solidFill>
                  <a:srgbClr val="333333"/>
                </a:solidFill>
                <a:highlight>
                  <a:srgbClr val="FFFFFF"/>
                </a:highlight>
                <a:latin typeface="Avenir"/>
                <a:ea typeface="Avenir"/>
                <a:cs typeface="Avenir"/>
                <a:sym typeface="Avenir"/>
              </a:rPr>
              <a:t>defines a recommended format for exchanging map data among robots, computers, and other devices</a:t>
            </a:r>
            <a:endParaRPr sz="1900">
              <a:solidFill>
                <a:schemeClr val="dk1"/>
              </a:solidFill>
              <a:highlight>
                <a:schemeClr val="lt1"/>
              </a:highlight>
              <a:latin typeface="Avenir"/>
              <a:ea typeface="Avenir"/>
              <a:cs typeface="Avenir"/>
              <a:sym typeface="Avenir"/>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highlight>
                  <a:schemeClr val="lt1"/>
                </a:highlight>
                <a:latin typeface="Avenir"/>
                <a:ea typeface="Avenir"/>
                <a:cs typeface="Avenir"/>
                <a:sym typeface="Avenir"/>
              </a:rPr>
              <a:t>ISO 13482:2014 is </a:t>
            </a:r>
            <a:r>
              <a:rPr lang="en-US" sz="1900">
                <a:solidFill>
                  <a:srgbClr val="434343"/>
                </a:solidFill>
                <a:latin typeface="Avenir"/>
                <a:ea typeface="Avenir"/>
                <a:cs typeface="Avenir"/>
                <a:sym typeface="Avenir"/>
              </a:rPr>
              <a:t>applicable to all robots that localize using a Map and need interoperable map data.</a:t>
            </a:r>
            <a:endParaRPr sz="1900">
              <a:solidFill>
                <a:srgbClr val="434343"/>
              </a:solidFill>
              <a:latin typeface="Avenir"/>
              <a:ea typeface="Avenir"/>
              <a:cs typeface="Avenir"/>
              <a:sym typeface="Avenir"/>
            </a:endParaRPr>
          </a:p>
          <a:p>
            <a:pPr indent="-349250" lvl="0" marL="457200" rtl="0" algn="l">
              <a:lnSpc>
                <a:spcPct val="115000"/>
              </a:lnSpc>
              <a:spcBef>
                <a:spcPts val="1200"/>
              </a:spcBef>
              <a:spcAft>
                <a:spcPts val="0"/>
              </a:spcAft>
              <a:buClr>
                <a:srgbClr val="434343"/>
              </a:buClr>
              <a:buSzPts val="1900"/>
              <a:buFont typeface="Avenir"/>
              <a:buChar char="●"/>
            </a:pPr>
            <a:r>
              <a:rPr lang="en-US" sz="1900">
                <a:solidFill>
                  <a:srgbClr val="434343"/>
                </a:solidFill>
                <a:latin typeface="Avenir"/>
                <a:ea typeface="Avenir"/>
                <a:cs typeface="Avenir"/>
                <a:sym typeface="Avenir"/>
              </a:rPr>
              <a:t>Surveillance Robots</a:t>
            </a:r>
            <a:endParaRPr sz="1900">
              <a:solidFill>
                <a:srgbClr val="434343"/>
              </a:solidFill>
              <a:latin typeface="Avenir"/>
              <a:ea typeface="Avenir"/>
              <a:cs typeface="Avenir"/>
              <a:sym typeface="Avenir"/>
            </a:endParaRPr>
          </a:p>
          <a:p>
            <a:pPr indent="-349250" lvl="0" marL="457200" rtl="0" algn="l">
              <a:lnSpc>
                <a:spcPct val="115000"/>
              </a:lnSpc>
              <a:spcBef>
                <a:spcPts val="0"/>
              </a:spcBef>
              <a:spcAft>
                <a:spcPts val="0"/>
              </a:spcAft>
              <a:buClr>
                <a:srgbClr val="434343"/>
              </a:buClr>
              <a:buSzPts val="1900"/>
              <a:buFont typeface="Avenir"/>
              <a:buChar char="●"/>
            </a:pPr>
            <a:r>
              <a:rPr lang="en-US" sz="1900">
                <a:solidFill>
                  <a:srgbClr val="434343"/>
                </a:solidFill>
                <a:latin typeface="Avenir"/>
                <a:ea typeface="Avenir"/>
                <a:cs typeface="Avenir"/>
                <a:sym typeface="Avenir"/>
              </a:rPr>
              <a:t>Hospital Delivery Robots</a:t>
            </a:r>
            <a:endParaRPr sz="1900">
              <a:solidFill>
                <a:srgbClr val="434343"/>
              </a:solidFill>
              <a:latin typeface="Avenir"/>
              <a:ea typeface="Avenir"/>
              <a:cs typeface="Avenir"/>
              <a:sym typeface="Avenir"/>
            </a:endParaRPr>
          </a:p>
          <a:p>
            <a:pPr indent="-349250" lvl="0" marL="457200" rtl="0" algn="l">
              <a:lnSpc>
                <a:spcPct val="115000"/>
              </a:lnSpc>
              <a:spcBef>
                <a:spcPts val="0"/>
              </a:spcBef>
              <a:spcAft>
                <a:spcPts val="0"/>
              </a:spcAft>
              <a:buClr>
                <a:srgbClr val="434343"/>
              </a:buClr>
              <a:buSzPts val="1900"/>
              <a:buFont typeface="Avenir"/>
              <a:buChar char="●"/>
            </a:pPr>
            <a:r>
              <a:rPr lang="en-US" sz="1900">
                <a:solidFill>
                  <a:srgbClr val="434343"/>
                </a:solidFill>
                <a:latin typeface="Avenir"/>
                <a:ea typeface="Avenir"/>
                <a:cs typeface="Avenir"/>
                <a:sym typeface="Avenir"/>
              </a:rPr>
              <a:t>Home/Social Robots</a:t>
            </a:r>
            <a:endParaRPr sz="1900">
              <a:solidFill>
                <a:srgbClr val="434343"/>
              </a:solidFill>
              <a:latin typeface="Avenir"/>
              <a:ea typeface="Avenir"/>
              <a:cs typeface="Avenir"/>
              <a:sym typeface="Avenir"/>
            </a:endParaRPr>
          </a:p>
          <a:p>
            <a:pPr indent="-349250" lvl="0" marL="457200" rtl="0" algn="l">
              <a:lnSpc>
                <a:spcPct val="115000"/>
              </a:lnSpc>
              <a:spcBef>
                <a:spcPts val="0"/>
              </a:spcBef>
              <a:spcAft>
                <a:spcPts val="0"/>
              </a:spcAft>
              <a:buClr>
                <a:srgbClr val="434343"/>
              </a:buClr>
              <a:buSzPts val="1900"/>
              <a:buFont typeface="Avenir"/>
              <a:buChar char="●"/>
            </a:pPr>
            <a:r>
              <a:rPr lang="en-US" sz="1900">
                <a:solidFill>
                  <a:srgbClr val="434343"/>
                </a:solidFill>
                <a:latin typeface="Avenir"/>
                <a:ea typeface="Avenir"/>
                <a:cs typeface="Avenir"/>
                <a:sym typeface="Avenir"/>
              </a:rPr>
              <a:t>Warehouse Robots</a:t>
            </a:r>
            <a:endParaRPr sz="1900">
              <a:solidFill>
                <a:srgbClr val="434343"/>
              </a:solidFill>
              <a:latin typeface="Avenir"/>
              <a:ea typeface="Avenir"/>
              <a:cs typeface="Avenir"/>
              <a:sym typeface="Avenir"/>
            </a:endParaRPr>
          </a:p>
          <a:p>
            <a:pPr indent="-349250" lvl="0" marL="457200" rtl="0" algn="l">
              <a:lnSpc>
                <a:spcPct val="115000"/>
              </a:lnSpc>
              <a:spcBef>
                <a:spcPts val="0"/>
              </a:spcBef>
              <a:spcAft>
                <a:spcPts val="0"/>
              </a:spcAft>
              <a:buClr>
                <a:srgbClr val="434343"/>
              </a:buClr>
              <a:buSzPts val="1900"/>
              <a:buFont typeface="Avenir"/>
              <a:buChar char="●"/>
            </a:pPr>
            <a:r>
              <a:rPr lang="en-US" sz="1900">
                <a:solidFill>
                  <a:srgbClr val="434343"/>
                </a:solidFill>
                <a:latin typeface="Avenir"/>
                <a:ea typeface="Avenir"/>
                <a:cs typeface="Avenir"/>
                <a:sym typeface="Avenir"/>
              </a:rPr>
              <a:t>Self Driving Cars</a:t>
            </a:r>
            <a:endParaRPr sz="1900">
              <a:solidFill>
                <a:srgbClr val="434343"/>
              </a:solidFill>
              <a:latin typeface="Avenir"/>
              <a:ea typeface="Avenir"/>
              <a:cs typeface="Avenir"/>
              <a:sym typeface="Avenir"/>
            </a:endParaRPr>
          </a:p>
        </p:txBody>
      </p:sp>
      <p:pic>
        <p:nvPicPr>
          <p:cNvPr id="233" name="Google Shape;233;g14f683c7ad6_2_21"/>
          <p:cNvPicPr preferRelativeResize="0"/>
          <p:nvPr/>
        </p:nvPicPr>
        <p:blipFill>
          <a:blip r:embed="rId3">
            <a:alphaModFix/>
          </a:blip>
          <a:stretch>
            <a:fillRect/>
          </a:stretch>
        </p:blipFill>
        <p:spPr>
          <a:xfrm>
            <a:off x="9077350" y="3977283"/>
            <a:ext cx="2422024" cy="1968443"/>
          </a:xfrm>
          <a:prstGeom prst="rect">
            <a:avLst/>
          </a:prstGeom>
          <a:noFill/>
          <a:ln>
            <a:noFill/>
          </a:ln>
        </p:spPr>
      </p:pic>
      <p:pic>
        <p:nvPicPr>
          <p:cNvPr id="234" name="Google Shape;234;g14f683c7ad6_2_21"/>
          <p:cNvPicPr preferRelativeResize="0"/>
          <p:nvPr/>
        </p:nvPicPr>
        <p:blipFill>
          <a:blip r:embed="rId4">
            <a:alphaModFix/>
          </a:blip>
          <a:stretch>
            <a:fillRect/>
          </a:stretch>
        </p:blipFill>
        <p:spPr>
          <a:xfrm>
            <a:off x="6547725" y="3977275"/>
            <a:ext cx="2422020" cy="1968450"/>
          </a:xfrm>
          <a:prstGeom prst="rect">
            <a:avLst/>
          </a:prstGeom>
          <a:noFill/>
          <a:ln>
            <a:noFill/>
          </a:ln>
        </p:spPr>
      </p:pic>
      <p:pic>
        <p:nvPicPr>
          <p:cNvPr id="235" name="Google Shape;235;g14f683c7ad6_2_21"/>
          <p:cNvPicPr preferRelativeResize="0"/>
          <p:nvPr/>
        </p:nvPicPr>
        <p:blipFill>
          <a:blip r:embed="rId5">
            <a:alphaModFix/>
          </a:blip>
          <a:stretch>
            <a:fillRect/>
          </a:stretch>
        </p:blipFill>
        <p:spPr>
          <a:xfrm>
            <a:off x="3672325" y="4002700"/>
            <a:ext cx="2624599" cy="1917625"/>
          </a:xfrm>
          <a:prstGeom prst="rect">
            <a:avLst/>
          </a:prstGeom>
          <a:noFill/>
          <a:ln>
            <a:noFill/>
          </a:ln>
        </p:spPr>
      </p:pic>
      <p:pic>
        <p:nvPicPr>
          <p:cNvPr id="236" name="Google Shape;236;g14f683c7ad6_2_21"/>
          <p:cNvPicPr preferRelativeResize="0"/>
          <p:nvPr/>
        </p:nvPicPr>
        <p:blipFill>
          <a:blip r:embed="rId6">
            <a:alphaModFix/>
          </a:blip>
          <a:stretch>
            <a:fillRect/>
          </a:stretch>
        </p:blipFill>
        <p:spPr>
          <a:xfrm>
            <a:off x="796925" y="4028100"/>
            <a:ext cx="2624599" cy="1892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cxnSp>
        <p:nvCxnSpPr>
          <p:cNvPr id="242" name="Google Shape;242;g183a89435ca_0_36"/>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243" name="Google Shape;243;g183a89435ca_0_36"/>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P</a:t>
            </a:r>
            <a:r>
              <a:rPr b="1" lang="en-US" sz="2400">
                <a:solidFill>
                  <a:srgbClr val="902537"/>
                </a:solidFill>
                <a:latin typeface="Avenir"/>
                <a:ea typeface="Avenir"/>
                <a:cs typeface="Avenir"/>
                <a:sym typeface="Avenir"/>
              </a:rPr>
              <a:t>rescriptions</a:t>
            </a:r>
            <a:endParaRPr b="0" i="0" sz="2400" u="none" cap="none" strike="noStrike">
              <a:solidFill>
                <a:srgbClr val="902537"/>
              </a:solidFill>
              <a:latin typeface="Avenir"/>
              <a:ea typeface="Avenir"/>
              <a:cs typeface="Avenir"/>
              <a:sym typeface="Avenir"/>
            </a:endParaRPr>
          </a:p>
        </p:txBody>
      </p:sp>
      <p:sp>
        <p:nvSpPr>
          <p:cNvPr id="244" name="Google Shape;244;g183a89435ca_0_36"/>
          <p:cNvSpPr txBox="1"/>
          <p:nvPr/>
        </p:nvSpPr>
        <p:spPr>
          <a:xfrm>
            <a:off x="430000" y="686025"/>
            <a:ext cx="6805800" cy="276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chemeClr val="dk1"/>
                </a:solidFill>
                <a:latin typeface="Avenir"/>
                <a:ea typeface="Avenir"/>
                <a:cs typeface="Avenir"/>
                <a:sym typeface="Avenir"/>
              </a:rPr>
              <a:t>The MDR standards are applicable to:</a:t>
            </a:r>
            <a:endParaRPr sz="1900">
              <a:solidFill>
                <a:schemeClr val="dk1"/>
              </a:solidFill>
              <a:latin typeface="Avenir"/>
              <a:ea typeface="Avenir"/>
              <a:cs typeface="Avenir"/>
              <a:sym typeface="Avenir"/>
            </a:endParaRPr>
          </a:p>
          <a:p>
            <a:pPr indent="-425450" lvl="0" marL="609600" rtl="0" algn="l">
              <a:lnSpc>
                <a:spcPct val="115000"/>
              </a:lnSpc>
              <a:spcBef>
                <a:spcPts val="2100"/>
              </a:spcBef>
              <a:spcAft>
                <a:spcPts val="0"/>
              </a:spcAft>
              <a:buClr>
                <a:schemeClr val="dk1"/>
              </a:buClr>
              <a:buSzPts val="1900"/>
              <a:buFont typeface="Avenir"/>
              <a:buChar char="●"/>
            </a:pPr>
            <a:r>
              <a:rPr lang="en-US" sz="1900">
                <a:solidFill>
                  <a:schemeClr val="dk1"/>
                </a:solidFill>
                <a:latin typeface="Avenir"/>
                <a:ea typeface="Avenir"/>
                <a:cs typeface="Avenir"/>
                <a:sym typeface="Avenir"/>
              </a:rPr>
              <a:t>Grid Maps</a:t>
            </a:r>
            <a:endParaRPr sz="1900">
              <a:solidFill>
                <a:schemeClr val="dk1"/>
              </a:solidFill>
              <a:latin typeface="Avenir"/>
              <a:ea typeface="Avenir"/>
              <a:cs typeface="Avenir"/>
              <a:sym typeface="Avenir"/>
            </a:endParaRPr>
          </a:p>
          <a:p>
            <a:pPr indent="-425450" lvl="0" marL="609600" rtl="0" algn="l">
              <a:lnSpc>
                <a:spcPct val="115000"/>
              </a:lnSpc>
              <a:spcBef>
                <a:spcPts val="0"/>
              </a:spcBef>
              <a:spcAft>
                <a:spcPts val="0"/>
              </a:spcAft>
              <a:buClr>
                <a:schemeClr val="dk1"/>
              </a:buClr>
              <a:buSzPts val="1900"/>
              <a:buFont typeface="Avenir"/>
              <a:buChar char="●"/>
            </a:pPr>
            <a:r>
              <a:rPr lang="en-US" sz="1900">
                <a:solidFill>
                  <a:schemeClr val="dk1"/>
                </a:solidFill>
                <a:latin typeface="Avenir"/>
                <a:ea typeface="Avenir"/>
                <a:cs typeface="Avenir"/>
                <a:sym typeface="Avenir"/>
              </a:rPr>
              <a:t>Geometric Maps</a:t>
            </a:r>
            <a:endParaRPr sz="1900">
              <a:solidFill>
                <a:schemeClr val="dk1"/>
              </a:solidFill>
              <a:latin typeface="Avenir"/>
              <a:ea typeface="Avenir"/>
              <a:cs typeface="Avenir"/>
              <a:sym typeface="Avenir"/>
            </a:endParaRPr>
          </a:p>
          <a:p>
            <a:pPr indent="-425450" lvl="0" marL="609600" rtl="0" algn="l">
              <a:lnSpc>
                <a:spcPct val="115000"/>
              </a:lnSpc>
              <a:spcBef>
                <a:spcPts val="0"/>
              </a:spcBef>
              <a:spcAft>
                <a:spcPts val="0"/>
              </a:spcAft>
              <a:buClr>
                <a:schemeClr val="dk1"/>
              </a:buClr>
              <a:buSzPts val="1900"/>
              <a:buFont typeface="Avenir"/>
              <a:buChar char="●"/>
            </a:pPr>
            <a:r>
              <a:rPr lang="en-US" sz="1900">
                <a:solidFill>
                  <a:schemeClr val="dk1"/>
                </a:solidFill>
                <a:latin typeface="Avenir"/>
                <a:ea typeface="Avenir"/>
                <a:cs typeface="Avenir"/>
                <a:sym typeface="Avenir"/>
              </a:rPr>
              <a:t>Topological Maps</a:t>
            </a:r>
            <a:endParaRPr sz="19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sz="19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sz="19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lang="en-US" sz="1900">
                <a:solidFill>
                  <a:schemeClr val="dk1"/>
                </a:solidFill>
                <a:latin typeface="Avenir"/>
                <a:ea typeface="Avenir"/>
                <a:cs typeface="Avenir"/>
                <a:sym typeface="Avenir"/>
              </a:rPr>
              <a:t>All these maps are inherited from Local Map.</a:t>
            </a:r>
            <a:endParaRPr sz="1900">
              <a:solidFill>
                <a:schemeClr val="dk1"/>
              </a:solidFill>
              <a:latin typeface="Avenir"/>
              <a:ea typeface="Avenir"/>
              <a:cs typeface="Avenir"/>
              <a:sym typeface="Avenir"/>
            </a:endParaRPr>
          </a:p>
        </p:txBody>
      </p:sp>
      <p:pic>
        <p:nvPicPr>
          <p:cNvPr id="245" name="Google Shape;245;g183a89435ca_0_36"/>
          <p:cNvPicPr preferRelativeResize="0"/>
          <p:nvPr/>
        </p:nvPicPr>
        <p:blipFill>
          <a:blip r:embed="rId3">
            <a:alphaModFix/>
          </a:blip>
          <a:stretch>
            <a:fillRect/>
          </a:stretch>
        </p:blipFill>
        <p:spPr>
          <a:xfrm>
            <a:off x="5835550" y="1283394"/>
            <a:ext cx="6096000" cy="419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cxnSp>
        <p:nvCxnSpPr>
          <p:cNvPr id="251" name="Google Shape;251;g1849ba5cbb4_0_1"/>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252" name="Google Shape;252;g1849ba5cbb4_0_1"/>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Prescriptions</a:t>
            </a:r>
            <a:endParaRPr b="0" i="0" sz="2400" u="none" cap="none" strike="noStrike">
              <a:solidFill>
                <a:srgbClr val="902537"/>
              </a:solidFill>
              <a:latin typeface="Avenir"/>
              <a:ea typeface="Avenir"/>
              <a:cs typeface="Avenir"/>
              <a:sym typeface="Avenir"/>
            </a:endParaRPr>
          </a:p>
        </p:txBody>
      </p:sp>
      <p:sp>
        <p:nvSpPr>
          <p:cNvPr id="253" name="Google Shape;253;g1849ba5cbb4_0_1"/>
          <p:cNvSpPr txBox="1"/>
          <p:nvPr/>
        </p:nvSpPr>
        <p:spPr>
          <a:xfrm>
            <a:off x="571450" y="686025"/>
            <a:ext cx="68058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chemeClr val="dk1"/>
                </a:solidFill>
                <a:latin typeface="Avenir"/>
                <a:ea typeface="Avenir"/>
                <a:cs typeface="Avenir"/>
                <a:sym typeface="Avenir"/>
              </a:rPr>
              <a:t>Grid Maps</a:t>
            </a:r>
            <a:endParaRPr sz="1900">
              <a:latin typeface="Avenir"/>
              <a:ea typeface="Avenir"/>
              <a:cs typeface="Avenir"/>
              <a:sym typeface="Avenir"/>
            </a:endParaRPr>
          </a:p>
        </p:txBody>
      </p:sp>
      <p:pic>
        <p:nvPicPr>
          <p:cNvPr id="254" name="Google Shape;254;g1849ba5cbb4_0_1">
            <a:hlinkClick r:id="rId3"/>
          </p:cNvPr>
          <p:cNvPicPr preferRelativeResize="0"/>
          <p:nvPr/>
        </p:nvPicPr>
        <p:blipFill>
          <a:blip r:embed="rId4">
            <a:alphaModFix/>
          </a:blip>
          <a:stretch>
            <a:fillRect/>
          </a:stretch>
        </p:blipFill>
        <p:spPr>
          <a:xfrm>
            <a:off x="1444513" y="2928675"/>
            <a:ext cx="4509775" cy="3340853"/>
          </a:xfrm>
          <a:prstGeom prst="rect">
            <a:avLst/>
          </a:prstGeom>
          <a:noFill/>
          <a:ln>
            <a:noFill/>
          </a:ln>
        </p:spPr>
      </p:pic>
      <p:pic>
        <p:nvPicPr>
          <p:cNvPr id="255" name="Google Shape;255;g1849ba5cbb4_0_1"/>
          <p:cNvPicPr preferRelativeResize="0"/>
          <p:nvPr/>
        </p:nvPicPr>
        <p:blipFill>
          <a:blip r:embed="rId5">
            <a:alphaModFix/>
          </a:blip>
          <a:stretch>
            <a:fillRect/>
          </a:stretch>
        </p:blipFill>
        <p:spPr>
          <a:xfrm>
            <a:off x="6369925" y="1280375"/>
            <a:ext cx="5561625" cy="3999883"/>
          </a:xfrm>
          <a:prstGeom prst="rect">
            <a:avLst/>
          </a:prstGeom>
          <a:noFill/>
          <a:ln>
            <a:noFill/>
          </a:ln>
        </p:spPr>
      </p:pic>
      <p:sp>
        <p:nvSpPr>
          <p:cNvPr id="256" name="Google Shape;256;g1849ba5cbb4_0_1"/>
          <p:cNvSpPr txBox="1"/>
          <p:nvPr>
            <p:ph idx="4294967295" type="body"/>
          </p:nvPr>
        </p:nvSpPr>
        <p:spPr>
          <a:xfrm>
            <a:off x="571450" y="1280375"/>
            <a:ext cx="6255900" cy="2724600"/>
          </a:xfrm>
          <a:prstGeom prst="rect">
            <a:avLst/>
          </a:prstGeom>
          <a:noFill/>
          <a:ln>
            <a:noFill/>
          </a:ln>
        </p:spPr>
        <p:txBody>
          <a:bodyPr anchorCtr="0" anchor="t" bIns="121900" lIns="121900" spcFirstLastPara="1" rIns="121900" wrap="square" tIns="121900">
            <a:noAutofit/>
          </a:bodyPr>
          <a:lstStyle/>
          <a:p>
            <a:pPr indent="-425450" lvl="0" marL="609600" rtl="0" algn="l">
              <a:lnSpc>
                <a:spcPct val="100000"/>
              </a:lnSpc>
              <a:spcBef>
                <a:spcPts val="0"/>
              </a:spcBef>
              <a:spcAft>
                <a:spcPts val="0"/>
              </a:spcAft>
              <a:buSzPts val="1900"/>
              <a:buFont typeface="Avenir"/>
              <a:buChar char="●"/>
            </a:pPr>
            <a:r>
              <a:rPr lang="en-US" sz="1900">
                <a:latin typeface="Avenir"/>
                <a:ea typeface="Avenir"/>
                <a:cs typeface="Avenir"/>
                <a:sym typeface="Avenir"/>
              </a:rPr>
              <a:t>The map is represented as square grids with free spaces given value 0 and obstacles given value 255</a:t>
            </a:r>
            <a:endParaRPr sz="1900">
              <a:latin typeface="Avenir"/>
              <a:ea typeface="Avenir"/>
              <a:cs typeface="Avenir"/>
              <a:sym typeface="Avenir"/>
            </a:endParaRPr>
          </a:p>
          <a:p>
            <a:pPr indent="-425450" lvl="0" marL="609600" rtl="0" algn="l">
              <a:lnSpc>
                <a:spcPct val="100000"/>
              </a:lnSpc>
              <a:spcBef>
                <a:spcPts val="0"/>
              </a:spcBef>
              <a:spcAft>
                <a:spcPts val="0"/>
              </a:spcAft>
              <a:buSzPts val="1900"/>
              <a:buFont typeface="Avenir"/>
              <a:buChar char="●"/>
            </a:pPr>
            <a:r>
              <a:rPr lang="en-US" sz="1900">
                <a:latin typeface="Avenir"/>
                <a:ea typeface="Avenir"/>
                <a:cs typeface="Avenir"/>
                <a:sym typeface="Avenir"/>
              </a:rPr>
              <a:t>Typically generated by a scanning laser sensor</a:t>
            </a:r>
            <a:endParaRPr sz="1900">
              <a:latin typeface="Avenir"/>
              <a:ea typeface="Avenir"/>
              <a:cs typeface="Avenir"/>
              <a:sym typeface="Avenir"/>
            </a:endParaRPr>
          </a:p>
          <a:p>
            <a:pPr indent="-425450" lvl="0" marL="609600" rtl="0" algn="l">
              <a:lnSpc>
                <a:spcPct val="100000"/>
              </a:lnSpc>
              <a:spcBef>
                <a:spcPts val="0"/>
              </a:spcBef>
              <a:spcAft>
                <a:spcPts val="0"/>
              </a:spcAft>
              <a:buSzPts val="1900"/>
              <a:buFont typeface="Avenir"/>
              <a:buChar char="●"/>
            </a:pPr>
            <a:r>
              <a:rPr lang="en-US" sz="1900">
                <a:latin typeface="Avenir"/>
                <a:ea typeface="Avenir"/>
                <a:cs typeface="Avenir"/>
                <a:sym typeface="Avenir"/>
              </a:rPr>
              <a:t>Used for self-localization of robot in local area</a:t>
            </a:r>
            <a:endParaRPr sz="19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cxnSp>
        <p:nvCxnSpPr>
          <p:cNvPr id="262" name="Google Shape;262;g14f683c7ad6_3_145"/>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263" name="Google Shape;263;g14f683c7ad6_3_145"/>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P</a:t>
            </a:r>
            <a:r>
              <a:rPr b="1" lang="en-US" sz="2400">
                <a:solidFill>
                  <a:srgbClr val="902537"/>
                </a:solidFill>
                <a:latin typeface="Avenir"/>
                <a:ea typeface="Avenir"/>
                <a:cs typeface="Avenir"/>
                <a:sym typeface="Avenir"/>
              </a:rPr>
              <a:t>rescriptions</a:t>
            </a:r>
            <a:endParaRPr b="0" i="0" sz="2400" u="none" cap="none" strike="noStrike">
              <a:solidFill>
                <a:srgbClr val="902537"/>
              </a:solidFill>
              <a:latin typeface="Avenir"/>
              <a:ea typeface="Avenir"/>
              <a:cs typeface="Avenir"/>
              <a:sym typeface="Avenir"/>
            </a:endParaRPr>
          </a:p>
        </p:txBody>
      </p:sp>
      <p:sp>
        <p:nvSpPr>
          <p:cNvPr id="264" name="Google Shape;264;g14f683c7ad6_3_145"/>
          <p:cNvSpPr txBox="1"/>
          <p:nvPr/>
        </p:nvSpPr>
        <p:spPr>
          <a:xfrm>
            <a:off x="571625" y="663700"/>
            <a:ext cx="68058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chemeClr val="dk1"/>
                </a:solidFill>
                <a:latin typeface="Avenir"/>
                <a:ea typeface="Avenir"/>
                <a:cs typeface="Avenir"/>
                <a:sym typeface="Avenir"/>
              </a:rPr>
              <a:t>Geometric Maps</a:t>
            </a:r>
            <a:endParaRPr sz="1900">
              <a:latin typeface="Avenir"/>
              <a:ea typeface="Avenir"/>
              <a:cs typeface="Avenir"/>
              <a:sym typeface="Avenir"/>
            </a:endParaRPr>
          </a:p>
        </p:txBody>
      </p:sp>
      <p:sp>
        <p:nvSpPr>
          <p:cNvPr id="265" name="Google Shape;265;g14f683c7ad6_3_145"/>
          <p:cNvSpPr txBox="1"/>
          <p:nvPr>
            <p:ph idx="4294967295" type="body"/>
          </p:nvPr>
        </p:nvSpPr>
        <p:spPr>
          <a:xfrm>
            <a:off x="571625" y="988300"/>
            <a:ext cx="6619500" cy="2116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t/>
            </a:r>
            <a:endParaRPr sz="1900">
              <a:latin typeface="Avenir"/>
              <a:ea typeface="Avenir"/>
              <a:cs typeface="Avenir"/>
              <a:sym typeface="Avenir"/>
            </a:endParaRPr>
          </a:p>
          <a:p>
            <a:pPr indent="-349250" lvl="0" marL="457200" rtl="0" algn="l">
              <a:lnSpc>
                <a:spcPct val="100000"/>
              </a:lnSpc>
              <a:spcBef>
                <a:spcPts val="0"/>
              </a:spcBef>
              <a:spcAft>
                <a:spcPts val="0"/>
              </a:spcAft>
              <a:buSzPts val="1900"/>
              <a:buFont typeface="Avenir"/>
              <a:buChar char="●"/>
            </a:pPr>
            <a:r>
              <a:rPr lang="en-US" sz="1900">
                <a:latin typeface="Avenir"/>
                <a:ea typeface="Avenir"/>
                <a:cs typeface="Avenir"/>
                <a:sym typeface="Avenir"/>
              </a:rPr>
              <a:t>The map is represented as continuous geometric features  such as points and line segments</a:t>
            </a:r>
            <a:endParaRPr sz="1900">
              <a:latin typeface="Avenir"/>
              <a:ea typeface="Avenir"/>
              <a:cs typeface="Avenir"/>
              <a:sym typeface="Avenir"/>
            </a:endParaRPr>
          </a:p>
          <a:p>
            <a:pPr indent="-349250" lvl="0" marL="457200" rtl="0" algn="l">
              <a:lnSpc>
                <a:spcPct val="100000"/>
              </a:lnSpc>
              <a:spcBef>
                <a:spcPts val="0"/>
              </a:spcBef>
              <a:spcAft>
                <a:spcPts val="0"/>
              </a:spcAft>
              <a:buSzPts val="1900"/>
              <a:buFont typeface="Avenir"/>
              <a:buChar char="●"/>
            </a:pPr>
            <a:r>
              <a:rPr lang="en-US" sz="1900">
                <a:latin typeface="Avenir"/>
                <a:ea typeface="Avenir"/>
                <a:cs typeface="Avenir"/>
                <a:sym typeface="Avenir"/>
              </a:rPr>
              <a:t>Coordinates are represented as continuous range of values</a:t>
            </a:r>
            <a:endParaRPr sz="1900">
              <a:latin typeface="Avenir"/>
              <a:ea typeface="Avenir"/>
              <a:cs typeface="Avenir"/>
              <a:sym typeface="Avenir"/>
            </a:endParaRPr>
          </a:p>
          <a:p>
            <a:pPr indent="-349250" lvl="0" marL="457200" rtl="0" algn="l">
              <a:lnSpc>
                <a:spcPct val="100000"/>
              </a:lnSpc>
              <a:spcBef>
                <a:spcPts val="0"/>
              </a:spcBef>
              <a:spcAft>
                <a:spcPts val="0"/>
              </a:spcAft>
              <a:buSzPts val="1900"/>
              <a:buFont typeface="Avenir"/>
              <a:buChar char="●"/>
            </a:pPr>
            <a:r>
              <a:rPr lang="en-US" sz="1900">
                <a:latin typeface="Avenir"/>
                <a:ea typeface="Avenir"/>
                <a:cs typeface="Avenir"/>
                <a:sym typeface="Avenir"/>
              </a:rPr>
              <a:t>Used for self-localization of robot in local area</a:t>
            </a:r>
            <a:endParaRPr sz="1900">
              <a:latin typeface="Avenir"/>
              <a:ea typeface="Avenir"/>
              <a:cs typeface="Avenir"/>
              <a:sym typeface="Avenir"/>
            </a:endParaRPr>
          </a:p>
        </p:txBody>
      </p:sp>
      <p:pic>
        <p:nvPicPr>
          <p:cNvPr id="266" name="Google Shape;266;g14f683c7ad6_3_145">
            <a:hlinkClick r:id="rId3"/>
          </p:cNvPr>
          <p:cNvPicPr preferRelativeResize="0"/>
          <p:nvPr/>
        </p:nvPicPr>
        <p:blipFill>
          <a:blip r:embed="rId4">
            <a:alphaModFix/>
          </a:blip>
          <a:stretch>
            <a:fillRect/>
          </a:stretch>
        </p:blipFill>
        <p:spPr>
          <a:xfrm>
            <a:off x="2571013" y="3104500"/>
            <a:ext cx="2620714" cy="2819476"/>
          </a:xfrm>
          <a:prstGeom prst="rect">
            <a:avLst/>
          </a:prstGeom>
          <a:noFill/>
          <a:ln>
            <a:noFill/>
          </a:ln>
        </p:spPr>
      </p:pic>
      <p:pic>
        <p:nvPicPr>
          <p:cNvPr id="267" name="Google Shape;267;g14f683c7ad6_3_145"/>
          <p:cNvPicPr preferRelativeResize="0"/>
          <p:nvPr/>
        </p:nvPicPr>
        <p:blipFill>
          <a:blip r:embed="rId5">
            <a:alphaModFix/>
          </a:blip>
          <a:stretch>
            <a:fillRect/>
          </a:stretch>
        </p:blipFill>
        <p:spPr>
          <a:xfrm>
            <a:off x="7255075" y="568675"/>
            <a:ext cx="4509776" cy="54155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cxnSp>
        <p:nvCxnSpPr>
          <p:cNvPr id="273" name="Google Shape;273;g1849ba5cbb4_0_13"/>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274" name="Google Shape;274;g1849ba5cbb4_0_13"/>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Prescriptions</a:t>
            </a:r>
            <a:endParaRPr b="0" i="0" sz="2400" u="none" cap="none" strike="noStrike">
              <a:solidFill>
                <a:srgbClr val="902537"/>
              </a:solidFill>
              <a:latin typeface="Avenir"/>
              <a:ea typeface="Avenir"/>
              <a:cs typeface="Avenir"/>
              <a:sym typeface="Avenir"/>
            </a:endParaRPr>
          </a:p>
        </p:txBody>
      </p:sp>
      <p:sp>
        <p:nvSpPr>
          <p:cNvPr id="275" name="Google Shape;275;g1849ba5cbb4_0_13"/>
          <p:cNvSpPr txBox="1"/>
          <p:nvPr/>
        </p:nvSpPr>
        <p:spPr>
          <a:xfrm>
            <a:off x="488950" y="790300"/>
            <a:ext cx="68058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chemeClr val="dk1"/>
                </a:solidFill>
                <a:latin typeface="Avenir"/>
                <a:ea typeface="Avenir"/>
                <a:cs typeface="Avenir"/>
                <a:sym typeface="Avenir"/>
              </a:rPr>
              <a:t>Topological Maps</a:t>
            </a:r>
            <a:endParaRPr sz="1900">
              <a:latin typeface="Avenir"/>
              <a:ea typeface="Avenir"/>
              <a:cs typeface="Avenir"/>
              <a:sym typeface="Avenir"/>
            </a:endParaRPr>
          </a:p>
        </p:txBody>
      </p:sp>
      <p:sp>
        <p:nvSpPr>
          <p:cNvPr id="276" name="Google Shape;276;g1849ba5cbb4_0_13"/>
          <p:cNvSpPr txBox="1"/>
          <p:nvPr>
            <p:ph idx="4294967295" type="body"/>
          </p:nvPr>
        </p:nvSpPr>
        <p:spPr>
          <a:xfrm>
            <a:off x="488950" y="1267300"/>
            <a:ext cx="4953300" cy="2705400"/>
          </a:xfrm>
          <a:prstGeom prst="rect">
            <a:avLst/>
          </a:prstGeom>
          <a:noFill/>
          <a:ln>
            <a:noFill/>
          </a:ln>
        </p:spPr>
        <p:txBody>
          <a:bodyPr anchorCtr="0" anchor="t" bIns="121900" lIns="121900" spcFirstLastPara="1" rIns="121900" wrap="square" tIns="121900">
            <a:noAutofit/>
          </a:bodyPr>
          <a:lstStyle/>
          <a:p>
            <a:pPr indent="-349250" lvl="0" marL="457200" rtl="0" algn="l">
              <a:lnSpc>
                <a:spcPct val="100000"/>
              </a:lnSpc>
              <a:spcBef>
                <a:spcPts val="0"/>
              </a:spcBef>
              <a:spcAft>
                <a:spcPts val="0"/>
              </a:spcAft>
              <a:buSzPts val="1900"/>
              <a:buFont typeface="Avenir"/>
              <a:buChar char="●"/>
            </a:pPr>
            <a:r>
              <a:rPr lang="en-US" sz="1900">
                <a:latin typeface="Avenir"/>
                <a:ea typeface="Avenir"/>
                <a:cs typeface="Avenir"/>
                <a:sym typeface="Avenir"/>
              </a:rPr>
              <a:t>The map is represented as a graph consisting of a set of nodes and edges connecting them</a:t>
            </a:r>
            <a:endParaRPr sz="1900">
              <a:latin typeface="Avenir"/>
              <a:ea typeface="Avenir"/>
              <a:cs typeface="Avenir"/>
              <a:sym typeface="Avenir"/>
            </a:endParaRPr>
          </a:p>
          <a:p>
            <a:pPr indent="-349250" lvl="0" marL="457200" rtl="0" algn="l">
              <a:lnSpc>
                <a:spcPct val="100000"/>
              </a:lnSpc>
              <a:spcBef>
                <a:spcPts val="2100"/>
              </a:spcBef>
              <a:spcAft>
                <a:spcPts val="0"/>
              </a:spcAft>
              <a:buSzPts val="1900"/>
              <a:buFont typeface="Avenir"/>
              <a:buChar char="●"/>
            </a:pPr>
            <a:r>
              <a:rPr lang="en-US" sz="1900">
                <a:latin typeface="Avenir"/>
                <a:ea typeface="Avenir"/>
                <a:cs typeface="Avenir"/>
                <a:sym typeface="Avenir"/>
              </a:rPr>
              <a:t>Nodes represent poses, sensor readings. Edges connect neighboring nodes</a:t>
            </a:r>
            <a:endParaRPr sz="1900">
              <a:latin typeface="Avenir"/>
              <a:ea typeface="Avenir"/>
              <a:cs typeface="Avenir"/>
              <a:sym typeface="Avenir"/>
            </a:endParaRPr>
          </a:p>
          <a:p>
            <a:pPr indent="-349250" lvl="0" marL="457200" rtl="0" algn="l">
              <a:lnSpc>
                <a:spcPct val="100000"/>
              </a:lnSpc>
              <a:spcBef>
                <a:spcPts val="2100"/>
              </a:spcBef>
              <a:spcAft>
                <a:spcPts val="0"/>
              </a:spcAft>
              <a:buSzPts val="1900"/>
              <a:buFont typeface="Avenir"/>
              <a:buChar char="●"/>
            </a:pPr>
            <a:r>
              <a:rPr lang="en-US" sz="1900">
                <a:latin typeface="Avenir"/>
                <a:ea typeface="Avenir"/>
                <a:cs typeface="Avenir"/>
                <a:sym typeface="Avenir"/>
              </a:rPr>
              <a:t>Used for storing visual features, like in a floor plan</a:t>
            </a:r>
            <a:endParaRPr sz="1900">
              <a:latin typeface="Avenir"/>
              <a:ea typeface="Avenir"/>
              <a:cs typeface="Avenir"/>
              <a:sym typeface="Avenir"/>
            </a:endParaRPr>
          </a:p>
          <a:p>
            <a:pPr indent="-349250" lvl="0" marL="457200" rtl="0" algn="l">
              <a:lnSpc>
                <a:spcPct val="100000"/>
              </a:lnSpc>
              <a:spcBef>
                <a:spcPts val="2100"/>
              </a:spcBef>
              <a:spcAft>
                <a:spcPts val="0"/>
              </a:spcAft>
              <a:buSzPts val="1900"/>
              <a:buFont typeface="Avenir"/>
              <a:buChar char="●"/>
            </a:pPr>
            <a:r>
              <a:rPr lang="en-US" sz="1900">
                <a:latin typeface="Avenir"/>
                <a:ea typeface="Avenir"/>
                <a:cs typeface="Avenir"/>
                <a:sym typeface="Avenir"/>
              </a:rPr>
              <a:t>Used for global self-localization of robot</a:t>
            </a:r>
            <a:endParaRPr sz="1900">
              <a:latin typeface="Avenir"/>
              <a:ea typeface="Avenir"/>
              <a:cs typeface="Avenir"/>
              <a:sym typeface="Avenir"/>
            </a:endParaRPr>
          </a:p>
        </p:txBody>
      </p:sp>
      <p:pic>
        <p:nvPicPr>
          <p:cNvPr id="277" name="Google Shape;277;g1849ba5cbb4_0_13">
            <a:hlinkClick r:id="rId3"/>
          </p:cNvPr>
          <p:cNvPicPr preferRelativeResize="0"/>
          <p:nvPr/>
        </p:nvPicPr>
        <p:blipFill>
          <a:blip r:embed="rId4">
            <a:alphaModFix/>
          </a:blip>
          <a:stretch>
            <a:fillRect/>
          </a:stretch>
        </p:blipFill>
        <p:spPr>
          <a:xfrm>
            <a:off x="7595175" y="505413"/>
            <a:ext cx="2542425" cy="2243725"/>
          </a:xfrm>
          <a:prstGeom prst="rect">
            <a:avLst/>
          </a:prstGeom>
          <a:noFill/>
          <a:ln>
            <a:noFill/>
          </a:ln>
        </p:spPr>
      </p:pic>
      <p:pic>
        <p:nvPicPr>
          <p:cNvPr id="278" name="Google Shape;278;g1849ba5cbb4_0_13"/>
          <p:cNvPicPr preferRelativeResize="0"/>
          <p:nvPr/>
        </p:nvPicPr>
        <p:blipFill>
          <a:blip r:embed="rId5">
            <a:alphaModFix/>
          </a:blip>
          <a:stretch>
            <a:fillRect/>
          </a:stretch>
        </p:blipFill>
        <p:spPr>
          <a:xfrm>
            <a:off x="5862175" y="2666875"/>
            <a:ext cx="5710076" cy="338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cxnSp>
        <p:nvCxnSpPr>
          <p:cNvPr id="284" name="Google Shape;284;g183a89435ca_0_44"/>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285" name="Google Shape;285;g183a89435ca_0_44"/>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Application in TouRI</a:t>
            </a:r>
            <a:endParaRPr b="0" i="0" sz="2400" u="none" cap="none" strike="noStrike">
              <a:solidFill>
                <a:srgbClr val="902537"/>
              </a:solidFill>
              <a:latin typeface="Avenir"/>
              <a:ea typeface="Avenir"/>
              <a:cs typeface="Avenir"/>
              <a:sym typeface="Avenir"/>
            </a:endParaRPr>
          </a:p>
        </p:txBody>
      </p:sp>
      <p:sp>
        <p:nvSpPr>
          <p:cNvPr id="286" name="Google Shape;286;g183a89435ca_0_44"/>
          <p:cNvSpPr txBox="1"/>
          <p:nvPr/>
        </p:nvSpPr>
        <p:spPr>
          <a:xfrm>
            <a:off x="260350" y="652825"/>
            <a:ext cx="10822200" cy="5793000"/>
          </a:xfrm>
          <a:prstGeom prst="rect">
            <a:avLst/>
          </a:prstGeom>
          <a:noFill/>
          <a:ln>
            <a:noFill/>
          </a:ln>
        </p:spPr>
        <p:txBody>
          <a:bodyPr anchorCtr="0" anchor="t" bIns="91425" lIns="91425" spcFirstLastPara="1" rIns="91425" wrap="square" tIns="91425">
            <a:spAutoFit/>
          </a:bodyPr>
          <a:lstStyle/>
          <a:p>
            <a:pPr indent="-425450" lvl="0" marL="609600" rtl="0" algn="l">
              <a:lnSpc>
                <a:spcPct val="115000"/>
              </a:lnSpc>
              <a:spcBef>
                <a:spcPts val="2100"/>
              </a:spcBef>
              <a:spcAft>
                <a:spcPts val="0"/>
              </a:spcAft>
              <a:buClr>
                <a:schemeClr val="dk1"/>
              </a:buClr>
              <a:buSzPts val="1900"/>
              <a:buFont typeface="Avenir"/>
              <a:buChar char="●"/>
            </a:pPr>
            <a:r>
              <a:rPr lang="en-US" sz="1900">
                <a:solidFill>
                  <a:schemeClr val="dk1"/>
                </a:solidFill>
                <a:latin typeface="Avenir"/>
                <a:ea typeface="Avenir"/>
                <a:cs typeface="Avenir"/>
                <a:sym typeface="Avenir"/>
              </a:rPr>
              <a:t>The map </a:t>
            </a:r>
            <a:r>
              <a:rPr lang="en-US" sz="1900">
                <a:solidFill>
                  <a:schemeClr val="dk1"/>
                </a:solidFill>
                <a:latin typeface="Avenir"/>
                <a:ea typeface="Avenir"/>
                <a:cs typeface="Avenir"/>
                <a:sym typeface="Avenir"/>
              </a:rPr>
              <a:t>of the environment </a:t>
            </a:r>
            <a:r>
              <a:rPr lang="en-US" sz="1900">
                <a:solidFill>
                  <a:schemeClr val="dk1"/>
                </a:solidFill>
                <a:latin typeface="Avenir"/>
                <a:ea typeface="Avenir"/>
                <a:cs typeface="Avenir"/>
                <a:sym typeface="Avenir"/>
              </a:rPr>
              <a:t>is represented as an occupancy grid and </a:t>
            </a:r>
            <a:r>
              <a:rPr lang="en-US" sz="1900">
                <a:solidFill>
                  <a:schemeClr val="dk1"/>
                </a:solidFill>
                <a:latin typeface="Avenir"/>
                <a:ea typeface="Avenir"/>
                <a:cs typeface="Avenir"/>
                <a:sym typeface="Avenir"/>
              </a:rPr>
              <a:t>fed to the robot prior to operation</a:t>
            </a:r>
            <a:endParaRPr sz="1900">
              <a:solidFill>
                <a:schemeClr val="dk1"/>
              </a:solidFill>
              <a:latin typeface="Avenir"/>
              <a:ea typeface="Avenir"/>
              <a:cs typeface="Avenir"/>
              <a:sym typeface="Avenir"/>
            </a:endParaRPr>
          </a:p>
          <a:p>
            <a:pPr indent="-425450" lvl="0" marL="609600" rtl="0" algn="l">
              <a:lnSpc>
                <a:spcPct val="115000"/>
              </a:lnSpc>
              <a:spcBef>
                <a:spcPts val="2100"/>
              </a:spcBef>
              <a:spcAft>
                <a:spcPts val="0"/>
              </a:spcAft>
              <a:buClr>
                <a:schemeClr val="dk1"/>
              </a:buClr>
              <a:buSzPts val="1900"/>
              <a:buFont typeface="Avenir"/>
              <a:buChar char="●"/>
            </a:pPr>
            <a:r>
              <a:rPr lang="en-US" sz="1900">
                <a:solidFill>
                  <a:schemeClr val="dk1"/>
                </a:solidFill>
                <a:latin typeface="Avenir"/>
                <a:ea typeface="Avenir"/>
                <a:cs typeface="Avenir"/>
                <a:sym typeface="Avenir"/>
              </a:rPr>
              <a:t>The map is generated by a LiDAR sensor on the robot</a:t>
            </a:r>
            <a:endParaRPr sz="1900">
              <a:solidFill>
                <a:schemeClr val="dk1"/>
              </a:solidFill>
              <a:latin typeface="Avenir"/>
              <a:ea typeface="Avenir"/>
              <a:cs typeface="Avenir"/>
              <a:sym typeface="Avenir"/>
            </a:endParaRPr>
          </a:p>
          <a:p>
            <a:pPr indent="-425450" lvl="0" marL="609600" rtl="0" algn="l">
              <a:lnSpc>
                <a:spcPct val="115000"/>
              </a:lnSpc>
              <a:spcBef>
                <a:spcPts val="2100"/>
              </a:spcBef>
              <a:spcAft>
                <a:spcPts val="0"/>
              </a:spcAft>
              <a:buClr>
                <a:schemeClr val="dk1"/>
              </a:buClr>
              <a:buSzPts val="1900"/>
              <a:buFont typeface="Avenir"/>
              <a:buChar char="●"/>
            </a:pPr>
            <a:r>
              <a:rPr lang="en-US" sz="1900">
                <a:solidFill>
                  <a:schemeClr val="dk1"/>
                </a:solidFill>
                <a:latin typeface="Avenir"/>
                <a:ea typeface="Avenir"/>
                <a:cs typeface="Avenir"/>
                <a:sym typeface="Avenir"/>
              </a:rPr>
              <a:t>The map is used to provide goal locations to the robot for autonomous traversal and for the self-localization of the robot in local and global areas</a:t>
            </a:r>
            <a:endParaRPr sz="1900">
              <a:solidFill>
                <a:schemeClr val="dk1"/>
              </a:solidFill>
              <a:latin typeface="Avenir"/>
              <a:ea typeface="Avenir"/>
              <a:cs typeface="Avenir"/>
              <a:sym typeface="Avenir"/>
            </a:endParaRPr>
          </a:p>
          <a:p>
            <a:pPr indent="-425450" lvl="0" marL="609600" rtl="0" algn="l">
              <a:lnSpc>
                <a:spcPct val="115000"/>
              </a:lnSpc>
              <a:spcBef>
                <a:spcPts val="2100"/>
              </a:spcBef>
              <a:spcAft>
                <a:spcPts val="0"/>
              </a:spcAft>
              <a:buClr>
                <a:schemeClr val="dk1"/>
              </a:buClr>
              <a:buSzPts val="1900"/>
              <a:buFont typeface="Avenir"/>
              <a:buChar char="●"/>
            </a:pPr>
            <a:r>
              <a:rPr lang="en-US" sz="1900">
                <a:solidFill>
                  <a:schemeClr val="dk1"/>
                </a:solidFill>
                <a:latin typeface="Avenir"/>
                <a:ea typeface="Avenir"/>
                <a:cs typeface="Avenir"/>
                <a:sym typeface="Avenir"/>
              </a:rPr>
              <a:t>Localization is done using the robot localization ROS package that fuses </a:t>
            </a:r>
            <a:r>
              <a:rPr lang="en-US" sz="1900">
                <a:solidFill>
                  <a:schemeClr val="dk1"/>
                </a:solidFill>
                <a:latin typeface="Avenir"/>
                <a:ea typeface="Avenir"/>
                <a:cs typeface="Avenir"/>
                <a:sym typeface="Avenir"/>
              </a:rPr>
              <a:t>sensor</a:t>
            </a:r>
            <a:r>
              <a:rPr lang="en-US" sz="1900">
                <a:solidFill>
                  <a:schemeClr val="dk1"/>
                </a:solidFill>
                <a:latin typeface="Avenir"/>
                <a:ea typeface="Avenir"/>
                <a:cs typeface="Avenir"/>
                <a:sym typeface="Avenir"/>
              </a:rPr>
              <a:t> data from wheel encoders, IMU and LiDAR for the same</a:t>
            </a:r>
            <a:endParaRPr sz="1900">
              <a:solidFill>
                <a:schemeClr val="dk1"/>
              </a:solidFill>
              <a:latin typeface="Avenir"/>
              <a:ea typeface="Avenir"/>
              <a:cs typeface="Avenir"/>
              <a:sym typeface="Avenir"/>
            </a:endParaRPr>
          </a:p>
          <a:p>
            <a:pPr indent="-425450" lvl="0" marL="609600" rtl="0" algn="l">
              <a:lnSpc>
                <a:spcPct val="115000"/>
              </a:lnSpc>
              <a:spcBef>
                <a:spcPts val="2100"/>
              </a:spcBef>
              <a:spcAft>
                <a:spcPts val="0"/>
              </a:spcAft>
              <a:buClr>
                <a:schemeClr val="dk1"/>
              </a:buClr>
              <a:buSzPts val="1900"/>
              <a:buFont typeface="Avenir"/>
              <a:buChar char="●"/>
            </a:pPr>
            <a:r>
              <a:rPr lang="en-US" sz="1900">
                <a:solidFill>
                  <a:schemeClr val="dk1"/>
                </a:solidFill>
                <a:latin typeface="Avenir"/>
                <a:ea typeface="Avenir"/>
                <a:cs typeface="Avenir"/>
                <a:sym typeface="Avenir"/>
              </a:rPr>
              <a:t>The progress of the robot on the map is made available to the user through </a:t>
            </a:r>
            <a:r>
              <a:rPr lang="en-US" sz="1900">
                <a:solidFill>
                  <a:schemeClr val="dk1"/>
                </a:solidFill>
                <a:latin typeface="Avenir"/>
                <a:ea typeface="Avenir"/>
                <a:cs typeface="Avenir"/>
                <a:sym typeface="Avenir"/>
              </a:rPr>
              <a:t>the</a:t>
            </a:r>
            <a:r>
              <a:rPr lang="en-US" sz="1900">
                <a:solidFill>
                  <a:schemeClr val="dk1"/>
                </a:solidFill>
                <a:latin typeface="Avenir"/>
                <a:ea typeface="Avenir"/>
                <a:cs typeface="Avenir"/>
                <a:sym typeface="Avenir"/>
              </a:rPr>
              <a:t>  interface</a:t>
            </a:r>
            <a:endParaRPr sz="1900">
              <a:solidFill>
                <a:schemeClr val="dk1"/>
              </a:solidFill>
              <a:latin typeface="Avenir"/>
              <a:ea typeface="Avenir"/>
              <a:cs typeface="Avenir"/>
              <a:sym typeface="Avenir"/>
            </a:endParaRPr>
          </a:p>
          <a:p>
            <a:pPr indent="-425450" lvl="0" marL="609600" rtl="0" algn="l">
              <a:lnSpc>
                <a:spcPct val="115000"/>
              </a:lnSpc>
              <a:spcBef>
                <a:spcPts val="2100"/>
              </a:spcBef>
              <a:spcAft>
                <a:spcPts val="0"/>
              </a:spcAft>
              <a:buClr>
                <a:schemeClr val="dk1"/>
              </a:buClr>
              <a:buSzPts val="1900"/>
              <a:buFont typeface="Avenir"/>
              <a:buChar char="●"/>
            </a:pPr>
            <a:r>
              <a:rPr lang="en-US" sz="1900">
                <a:solidFill>
                  <a:schemeClr val="dk1"/>
                </a:solidFill>
                <a:latin typeface="Avenir"/>
                <a:ea typeface="Avenir"/>
                <a:cs typeface="Avenir"/>
                <a:sym typeface="Avenir"/>
              </a:rPr>
              <a:t>The map generated is of 8000 * 8000 grids and has a resolution of 0.025 m (</a:t>
            </a:r>
            <a:r>
              <a:rPr lang="en-US" sz="1900">
                <a:solidFill>
                  <a:schemeClr val="dk1"/>
                </a:solidFill>
                <a:highlight>
                  <a:srgbClr val="FFFFFF"/>
                </a:highlight>
                <a:latin typeface="Avenir"/>
                <a:ea typeface="Avenir"/>
                <a:cs typeface="Avenir"/>
                <a:sym typeface="Avenir"/>
              </a:rPr>
              <a:t>metres per occupancy grid block</a:t>
            </a:r>
            <a:r>
              <a:rPr lang="en-US" sz="1900">
                <a:solidFill>
                  <a:schemeClr val="dk1"/>
                </a:solidFill>
                <a:latin typeface="Avenir"/>
                <a:ea typeface="Avenir"/>
                <a:cs typeface="Avenir"/>
                <a:sym typeface="Avenir"/>
              </a:rPr>
              <a:t>)</a:t>
            </a:r>
            <a:endParaRPr sz="1900">
              <a:solidFill>
                <a:schemeClr val="dk1"/>
              </a:solidFill>
              <a:latin typeface="Avenir"/>
              <a:ea typeface="Avenir"/>
              <a:cs typeface="Avenir"/>
              <a:sym typeface="Avenir"/>
            </a:endParaRPr>
          </a:p>
          <a:p>
            <a:pPr indent="-425450" lvl="0" marL="609600" rtl="0" algn="l">
              <a:lnSpc>
                <a:spcPct val="115000"/>
              </a:lnSpc>
              <a:spcBef>
                <a:spcPts val="2100"/>
              </a:spcBef>
              <a:spcAft>
                <a:spcPts val="0"/>
              </a:spcAft>
              <a:buClr>
                <a:schemeClr val="dk1"/>
              </a:buClr>
              <a:buSzPts val="1900"/>
              <a:buFont typeface="Avenir"/>
              <a:buChar char="●"/>
            </a:pPr>
            <a:r>
              <a:rPr lang="en-US" sz="1900">
                <a:solidFill>
                  <a:schemeClr val="dk1"/>
                </a:solidFill>
                <a:latin typeface="Avenir"/>
                <a:ea typeface="Avenir"/>
                <a:cs typeface="Avenir"/>
                <a:sym typeface="Avenir"/>
              </a:rPr>
              <a:t>The map data conforms to the data format for grid maps (as mentioned above) mentioned by the standard</a:t>
            </a:r>
            <a:endParaRPr sz="190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descr="A picture containing shape&#10;&#10;Description automatically generated" id="107" name="Google Shape;107;g123395ec3ab_3_19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8" name="Google Shape;108;g123395ec3ab_3_191"/>
          <p:cNvSpPr txBox="1"/>
          <p:nvPr/>
        </p:nvSpPr>
        <p:spPr>
          <a:xfrm>
            <a:off x="560074" y="2866500"/>
            <a:ext cx="68655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500"/>
              <a:buFont typeface="Arial"/>
              <a:buNone/>
            </a:pPr>
            <a:r>
              <a:rPr b="1" lang="en-US" sz="3500">
                <a:solidFill>
                  <a:srgbClr val="902537"/>
                </a:solidFill>
                <a:latin typeface="Avenir"/>
                <a:ea typeface="Avenir"/>
                <a:cs typeface="Avenir"/>
                <a:sym typeface="Avenir"/>
              </a:rPr>
              <a:t>ISO 13482 </a:t>
            </a:r>
            <a:br>
              <a:rPr b="1" lang="en-US" sz="3500">
                <a:solidFill>
                  <a:srgbClr val="902537"/>
                </a:solidFill>
                <a:latin typeface="Avenir"/>
                <a:ea typeface="Avenir"/>
                <a:cs typeface="Avenir"/>
                <a:sym typeface="Avenir"/>
              </a:rPr>
            </a:br>
            <a:r>
              <a:rPr b="1" lang="en-US" sz="1500">
                <a:solidFill>
                  <a:srgbClr val="902537"/>
                </a:solidFill>
                <a:latin typeface="Avenir"/>
                <a:ea typeface="Avenir"/>
                <a:cs typeface="Avenir"/>
                <a:sym typeface="Avenir"/>
              </a:rPr>
              <a:t>Robots and robotic devices — Safety requirements for personal care robots</a:t>
            </a:r>
            <a:endParaRPr b="1" i="0" sz="100" u="none" cap="none" strike="noStrike">
              <a:solidFill>
                <a:srgbClr val="7D7D7D"/>
              </a:solidFill>
              <a:latin typeface="Avenir"/>
              <a:ea typeface="Avenir"/>
              <a:cs typeface="Avenir"/>
              <a:sym typeface="Avenir"/>
            </a:endParaRPr>
          </a:p>
        </p:txBody>
      </p:sp>
      <p:pic>
        <p:nvPicPr>
          <p:cNvPr id="109" name="Google Shape;109;g123395ec3ab_3_191"/>
          <p:cNvPicPr preferRelativeResize="0"/>
          <p:nvPr/>
        </p:nvPicPr>
        <p:blipFill>
          <a:blip r:embed="rId4">
            <a:alphaModFix/>
          </a:blip>
          <a:stretch>
            <a:fillRect/>
          </a:stretch>
        </p:blipFill>
        <p:spPr>
          <a:xfrm>
            <a:off x="5577575" y="740100"/>
            <a:ext cx="2419676" cy="1512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cxnSp>
        <p:nvCxnSpPr>
          <p:cNvPr id="292" name="Google Shape;292;g14f683c7ad6_4_0"/>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293" name="Google Shape;293;g14f683c7ad6_4_0"/>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Application in TouRI</a:t>
            </a:r>
            <a:endParaRPr b="0" i="0" sz="2400" u="none" cap="none" strike="noStrike">
              <a:solidFill>
                <a:srgbClr val="902537"/>
              </a:solidFill>
              <a:latin typeface="Avenir"/>
              <a:ea typeface="Avenir"/>
              <a:cs typeface="Avenir"/>
              <a:sym typeface="Avenir"/>
            </a:endParaRPr>
          </a:p>
        </p:txBody>
      </p:sp>
      <p:pic>
        <p:nvPicPr>
          <p:cNvPr id="294" name="Google Shape;294;g14f683c7ad6_4_0"/>
          <p:cNvPicPr preferRelativeResize="0"/>
          <p:nvPr/>
        </p:nvPicPr>
        <p:blipFill>
          <a:blip r:embed="rId3">
            <a:alphaModFix/>
          </a:blip>
          <a:stretch>
            <a:fillRect/>
          </a:stretch>
        </p:blipFill>
        <p:spPr>
          <a:xfrm>
            <a:off x="1337425" y="1069900"/>
            <a:ext cx="8408925" cy="4723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A picture containing shape&#10;&#10;Description automatically generated" id="300" name="Google Shape;300;g123395ec3ab_3_382"/>
          <p:cNvPicPr preferRelativeResize="0"/>
          <p:nvPr/>
        </p:nvPicPr>
        <p:blipFill rotWithShape="1">
          <a:blip r:embed="rId3">
            <a:alphaModFix/>
          </a:blip>
          <a:srcRect b="0" l="0" r="0" t="0"/>
          <a:stretch/>
        </p:blipFill>
        <p:spPr>
          <a:xfrm>
            <a:off x="0" y="-31550"/>
            <a:ext cx="12192000" cy="6858000"/>
          </a:xfrm>
          <a:prstGeom prst="rect">
            <a:avLst/>
          </a:prstGeom>
          <a:noFill/>
          <a:ln>
            <a:noFill/>
          </a:ln>
        </p:spPr>
      </p:pic>
      <p:sp>
        <p:nvSpPr>
          <p:cNvPr id="301" name="Google Shape;301;g123395ec3ab_3_382"/>
          <p:cNvSpPr txBox="1"/>
          <p:nvPr/>
        </p:nvSpPr>
        <p:spPr>
          <a:xfrm>
            <a:off x="602058" y="4216982"/>
            <a:ext cx="2744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902537"/>
                </a:solidFill>
                <a:latin typeface="Avenir"/>
                <a:ea typeface="Avenir"/>
                <a:cs typeface="Avenir"/>
                <a:sym typeface="Avenir"/>
              </a:rPr>
              <a:t>Thank You</a:t>
            </a:r>
            <a:endParaRPr b="1" i="0" sz="2400" u="none" cap="none" strike="noStrike">
              <a:solidFill>
                <a:srgbClr val="7D7D7D"/>
              </a:solidFill>
              <a:latin typeface="Avenir"/>
              <a:ea typeface="Avenir"/>
              <a:cs typeface="Avenir"/>
              <a:sym typeface="Avenir"/>
            </a:endParaRPr>
          </a:p>
        </p:txBody>
      </p:sp>
      <p:pic>
        <p:nvPicPr>
          <p:cNvPr id="302" name="Google Shape;302;g123395ec3ab_3_382"/>
          <p:cNvPicPr preferRelativeResize="0"/>
          <p:nvPr/>
        </p:nvPicPr>
        <p:blipFill>
          <a:blip r:embed="rId4">
            <a:alphaModFix/>
          </a:blip>
          <a:stretch>
            <a:fillRect/>
          </a:stretch>
        </p:blipFill>
        <p:spPr>
          <a:xfrm>
            <a:off x="8669350" y="1473900"/>
            <a:ext cx="3102999" cy="4652227"/>
          </a:xfrm>
          <a:prstGeom prst="rect">
            <a:avLst/>
          </a:prstGeom>
          <a:noFill/>
          <a:ln cap="flat" cmpd="sng" w="9525">
            <a:solidFill>
              <a:srgbClr val="1F497D"/>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cxnSp>
        <p:nvCxnSpPr>
          <p:cNvPr id="308" name="Google Shape;308;g183a89435ca_0_96"/>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309" name="Google Shape;309;g183a89435ca_0_96"/>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Annex A: Safety Validation</a:t>
            </a:r>
            <a:endParaRPr b="0" i="0" sz="2400" u="none" cap="none" strike="noStrike">
              <a:solidFill>
                <a:srgbClr val="902537"/>
              </a:solidFill>
              <a:latin typeface="Avenir"/>
              <a:ea typeface="Avenir"/>
              <a:cs typeface="Avenir"/>
              <a:sym typeface="Avenir"/>
            </a:endParaRPr>
          </a:p>
        </p:txBody>
      </p:sp>
      <p:sp>
        <p:nvSpPr>
          <p:cNvPr id="310" name="Google Shape;310;g183a89435ca_0_96"/>
          <p:cNvSpPr txBox="1"/>
          <p:nvPr/>
        </p:nvSpPr>
        <p:spPr>
          <a:xfrm>
            <a:off x="312600" y="898925"/>
            <a:ext cx="11566800" cy="1923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chemeClr val="dk1"/>
                </a:solidFill>
                <a:latin typeface="Avenir"/>
                <a:ea typeface="Avenir"/>
                <a:cs typeface="Avenir"/>
                <a:sym typeface="Avenir"/>
              </a:rPr>
              <a:t> A personal care robot shall be designed according to the principles of ISO 12100 for all hazards identified for its application, comprising the following:</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inherently safe design</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protective measures</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information for use</a:t>
            </a:r>
            <a:endParaRPr>
              <a:solidFill>
                <a:schemeClr val="dk1"/>
              </a:solidFill>
              <a:latin typeface="Avenir"/>
              <a:ea typeface="Avenir"/>
              <a:cs typeface="Avenir"/>
              <a:sym typeface="Avenir"/>
            </a:endParaRPr>
          </a:p>
          <a:p>
            <a:pPr indent="0" lvl="0" marL="0" marR="0" rtl="0" algn="l">
              <a:lnSpc>
                <a:spcPct val="150000"/>
              </a:lnSpc>
              <a:spcBef>
                <a:spcPts val="0"/>
              </a:spcBef>
              <a:spcAft>
                <a:spcPts val="0"/>
              </a:spcAft>
              <a:buNone/>
            </a:pPr>
            <a:r>
              <a:t/>
            </a:r>
            <a:endParaRPr>
              <a:solidFill>
                <a:schemeClr val="dk1"/>
              </a:solidFill>
              <a:latin typeface="Avenir"/>
              <a:ea typeface="Avenir"/>
              <a:cs typeface="Avenir"/>
              <a:sym typeface="Avenir"/>
            </a:endParaRPr>
          </a:p>
        </p:txBody>
      </p:sp>
      <p:sp>
        <p:nvSpPr>
          <p:cNvPr id="311" name="Google Shape;311;g183a89435ca_0_96"/>
          <p:cNvSpPr txBox="1"/>
          <p:nvPr/>
        </p:nvSpPr>
        <p:spPr>
          <a:xfrm>
            <a:off x="364750" y="2822825"/>
            <a:ext cx="9471000" cy="3540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chemeClr val="dk1"/>
                </a:solidFill>
                <a:latin typeface="Avenir"/>
                <a:ea typeface="Avenir"/>
                <a:cs typeface="Avenir"/>
                <a:sym typeface="Avenir"/>
              </a:rPr>
              <a:t>The satisfaction of the safety requirements can be verified by one or more methods, such as:</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inspection</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practical tests;</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measurement</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observation during operation</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examination of circuit diagrams</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examination of software</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review of task-based risk assessment</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examination of layout drawings and relevant documents</a:t>
            </a:r>
            <a:endParaRPr>
              <a:solidFill>
                <a:schemeClr val="dk1"/>
              </a:solidFill>
              <a:latin typeface="Avenir"/>
              <a:ea typeface="Avenir"/>
              <a:cs typeface="Avenir"/>
              <a:sym typeface="Avenir"/>
            </a:endParaRPr>
          </a:p>
          <a:p>
            <a:pPr indent="0" lvl="0" marL="0" marR="0" rtl="0" algn="l">
              <a:lnSpc>
                <a:spcPct val="150000"/>
              </a:lnSpc>
              <a:spcBef>
                <a:spcPts val="0"/>
              </a:spcBef>
              <a:spcAft>
                <a:spcPts val="0"/>
              </a:spcAft>
              <a:buNone/>
            </a:pPr>
            <a:r>
              <a:t/>
            </a:r>
            <a:endParaRPr>
              <a:solidFill>
                <a:schemeClr val="dk1"/>
              </a:solidFill>
              <a:latin typeface="Avenir"/>
              <a:ea typeface="Avenir"/>
              <a:cs typeface="Avenir"/>
              <a:sym typeface="Avenir"/>
            </a:endParaRPr>
          </a:p>
          <a:p>
            <a:pPr indent="0" lvl="0" marL="0" marR="0" rtl="0" algn="l">
              <a:lnSpc>
                <a:spcPct val="150000"/>
              </a:lnSpc>
              <a:spcBef>
                <a:spcPts val="0"/>
              </a:spcBef>
              <a:spcAft>
                <a:spcPts val="0"/>
              </a:spcAft>
              <a:buNone/>
            </a:pPr>
            <a:r>
              <a:t/>
            </a:r>
            <a:endParaRPr>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cxnSp>
        <p:nvCxnSpPr>
          <p:cNvPr id="115" name="Google Shape;115;g17e96b2ed4a_0_2"/>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116" name="Google Shape;116;g17e96b2ed4a_0_2"/>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About - </a:t>
            </a:r>
            <a:r>
              <a:rPr b="1" lang="en-US" sz="2400">
                <a:solidFill>
                  <a:srgbClr val="902537"/>
                </a:solidFill>
                <a:latin typeface="Avenir"/>
                <a:ea typeface="Avenir"/>
                <a:cs typeface="Avenir"/>
                <a:sym typeface="Avenir"/>
              </a:rPr>
              <a:t> ISO 13482  </a:t>
            </a:r>
            <a:endParaRPr b="0" i="0" sz="2400" u="none" cap="none" strike="noStrike">
              <a:solidFill>
                <a:srgbClr val="902537"/>
              </a:solidFill>
              <a:latin typeface="Avenir"/>
              <a:ea typeface="Avenir"/>
              <a:cs typeface="Avenir"/>
              <a:sym typeface="Avenir"/>
            </a:endParaRPr>
          </a:p>
        </p:txBody>
      </p:sp>
      <p:sp>
        <p:nvSpPr>
          <p:cNvPr id="117" name="Google Shape;117;g17e96b2ed4a_0_2"/>
          <p:cNvSpPr txBox="1"/>
          <p:nvPr/>
        </p:nvSpPr>
        <p:spPr>
          <a:xfrm>
            <a:off x="364750" y="1789800"/>
            <a:ext cx="115668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i="1" lang="en-US" sz="1800">
                <a:latin typeface="Avenir"/>
                <a:ea typeface="Avenir"/>
                <a:cs typeface="Avenir"/>
                <a:sym typeface="Avenir"/>
              </a:rPr>
              <a:t>Guidelines for the inherently safe design, protective measures, and information for use of personal care robots</a:t>
            </a:r>
            <a:endParaRPr i="1" sz="1800">
              <a:latin typeface="Avenir"/>
              <a:ea typeface="Avenir"/>
              <a:cs typeface="Avenir"/>
              <a:sym typeface="Avenir"/>
            </a:endParaRPr>
          </a:p>
          <a:p>
            <a:pPr indent="0" lvl="0" marL="0" marR="0" rtl="0" algn="l">
              <a:lnSpc>
                <a:spcPct val="150000"/>
              </a:lnSpc>
              <a:spcBef>
                <a:spcPts val="0"/>
              </a:spcBef>
              <a:spcAft>
                <a:spcPts val="0"/>
              </a:spcAft>
              <a:buClr>
                <a:srgbClr val="000000"/>
              </a:buClr>
              <a:buSzPts val="1800"/>
              <a:buFont typeface="Arial"/>
              <a:buNone/>
            </a:pPr>
            <a:r>
              <a:t/>
            </a:r>
            <a:endParaRPr sz="1800">
              <a:latin typeface="Avenir"/>
              <a:ea typeface="Avenir"/>
              <a:cs typeface="Avenir"/>
              <a:sym typeface="Avenir"/>
            </a:endParaRPr>
          </a:p>
          <a:p>
            <a:pPr indent="0" lvl="0" marL="0" marR="0" rtl="0" algn="l">
              <a:lnSpc>
                <a:spcPct val="150000"/>
              </a:lnSpc>
              <a:spcBef>
                <a:spcPts val="0"/>
              </a:spcBef>
              <a:spcAft>
                <a:spcPts val="0"/>
              </a:spcAft>
              <a:buClr>
                <a:srgbClr val="000000"/>
              </a:buClr>
              <a:buSzPts val="1800"/>
              <a:buFont typeface="Arial"/>
              <a:buNone/>
            </a:pPr>
            <a:r>
              <a:rPr b="1" lang="en-US" sz="1800">
                <a:latin typeface="Avenir"/>
                <a:ea typeface="Avenir"/>
                <a:cs typeface="Avenir"/>
                <a:sym typeface="Avenir"/>
              </a:rPr>
              <a:t>Particularly</a:t>
            </a:r>
            <a:endParaRPr b="1" sz="1800">
              <a:latin typeface="Avenir"/>
              <a:ea typeface="Avenir"/>
              <a:cs typeface="Avenir"/>
              <a:sym typeface="Avenir"/>
            </a:endParaRPr>
          </a:p>
          <a:p>
            <a:pPr indent="-342900" lvl="0" marL="457200" marR="0" rtl="0" algn="l">
              <a:lnSpc>
                <a:spcPct val="150000"/>
              </a:lnSpc>
              <a:spcBef>
                <a:spcPts val="0"/>
              </a:spcBef>
              <a:spcAft>
                <a:spcPts val="0"/>
              </a:spcAft>
              <a:buSzPts val="1800"/>
              <a:buFont typeface="Avenir"/>
              <a:buChar char="●"/>
            </a:pPr>
            <a:r>
              <a:rPr lang="en-US" sz="1800">
                <a:latin typeface="Avenir"/>
                <a:ea typeface="Avenir"/>
                <a:cs typeface="Avenir"/>
                <a:sym typeface="Avenir"/>
              </a:rPr>
              <a:t>Mobile servant robot</a:t>
            </a:r>
            <a:endParaRPr sz="1800">
              <a:latin typeface="Avenir"/>
              <a:ea typeface="Avenir"/>
              <a:cs typeface="Avenir"/>
              <a:sym typeface="Avenir"/>
            </a:endParaRPr>
          </a:p>
          <a:p>
            <a:pPr indent="-342900" lvl="0" marL="457200" marR="0" rtl="0" algn="l">
              <a:lnSpc>
                <a:spcPct val="150000"/>
              </a:lnSpc>
              <a:spcBef>
                <a:spcPts val="0"/>
              </a:spcBef>
              <a:spcAft>
                <a:spcPts val="0"/>
              </a:spcAft>
              <a:buSzPts val="1800"/>
              <a:buFont typeface="Avenir"/>
              <a:buChar char="●"/>
            </a:pPr>
            <a:r>
              <a:rPr lang="en-US" sz="1800">
                <a:latin typeface="Avenir"/>
                <a:ea typeface="Avenir"/>
                <a:cs typeface="Avenir"/>
                <a:sym typeface="Avenir"/>
              </a:rPr>
              <a:t>Physical assistant robot</a:t>
            </a:r>
            <a:endParaRPr sz="1800">
              <a:latin typeface="Avenir"/>
              <a:ea typeface="Avenir"/>
              <a:cs typeface="Avenir"/>
              <a:sym typeface="Avenir"/>
            </a:endParaRPr>
          </a:p>
          <a:p>
            <a:pPr indent="-342900" lvl="0" marL="457200" marR="0" rtl="0" algn="l">
              <a:lnSpc>
                <a:spcPct val="150000"/>
              </a:lnSpc>
              <a:spcBef>
                <a:spcPts val="0"/>
              </a:spcBef>
              <a:spcAft>
                <a:spcPts val="0"/>
              </a:spcAft>
              <a:buSzPts val="1800"/>
              <a:buFont typeface="Avenir"/>
              <a:buChar char="●"/>
            </a:pPr>
            <a:r>
              <a:rPr lang="en-US" sz="1800">
                <a:latin typeface="Avenir"/>
                <a:ea typeface="Avenir"/>
                <a:cs typeface="Avenir"/>
                <a:sym typeface="Avenir"/>
              </a:rPr>
              <a:t>Person carrier robot</a:t>
            </a:r>
            <a:endParaRPr sz="1800">
              <a:latin typeface="Avenir"/>
              <a:ea typeface="Avenir"/>
              <a:cs typeface="Avenir"/>
              <a:sym typeface="Avenir"/>
            </a:endParaRPr>
          </a:p>
          <a:p>
            <a:pPr indent="0" lvl="0" marL="0" marR="0" rtl="0" algn="l">
              <a:lnSpc>
                <a:spcPct val="150000"/>
              </a:lnSpc>
              <a:spcBef>
                <a:spcPts val="0"/>
              </a:spcBef>
              <a:spcAft>
                <a:spcPts val="0"/>
              </a:spcAft>
              <a:buClr>
                <a:schemeClr val="dk1"/>
              </a:buClr>
              <a:buSzPts val="1100"/>
              <a:buFont typeface="Arial"/>
              <a:buNone/>
            </a:pPr>
            <a:r>
              <a:t/>
            </a:r>
            <a:endParaRPr sz="1800">
              <a:latin typeface="Avenir"/>
              <a:ea typeface="Avenir"/>
              <a:cs typeface="Avenir"/>
              <a:sym typeface="Avenir"/>
            </a:endParaRPr>
          </a:p>
          <a:p>
            <a:pPr indent="0" lvl="0" marL="0" marR="0" rtl="0" algn="l">
              <a:lnSpc>
                <a:spcPct val="150000"/>
              </a:lnSpc>
              <a:spcBef>
                <a:spcPts val="0"/>
              </a:spcBef>
              <a:spcAft>
                <a:spcPts val="0"/>
              </a:spcAft>
              <a:buClr>
                <a:srgbClr val="000000"/>
              </a:buClr>
              <a:buSzPts val="1800"/>
              <a:buFont typeface="Arial"/>
              <a:buNone/>
            </a:pPr>
            <a:r>
              <a:t/>
            </a:r>
            <a:endParaRPr sz="1800">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cxnSp>
        <p:nvCxnSpPr>
          <p:cNvPr id="123" name="Google Shape;123;g183a89435ca_0_2"/>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124" name="Google Shape;124;g183a89435ca_0_2"/>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Products - </a:t>
            </a:r>
            <a:r>
              <a:rPr b="1" lang="en-US" sz="2400">
                <a:solidFill>
                  <a:srgbClr val="902537"/>
                </a:solidFill>
                <a:latin typeface="Avenir"/>
                <a:ea typeface="Avenir"/>
                <a:cs typeface="Avenir"/>
                <a:sym typeface="Avenir"/>
              </a:rPr>
              <a:t> ISO 13482  </a:t>
            </a:r>
            <a:endParaRPr b="0" i="0" sz="2400" u="none" cap="none" strike="noStrike">
              <a:solidFill>
                <a:srgbClr val="902537"/>
              </a:solidFill>
              <a:latin typeface="Avenir"/>
              <a:ea typeface="Avenir"/>
              <a:cs typeface="Avenir"/>
              <a:sym typeface="Avenir"/>
            </a:endParaRPr>
          </a:p>
        </p:txBody>
      </p:sp>
      <p:sp>
        <p:nvSpPr>
          <p:cNvPr id="125" name="Google Shape;125;g183a89435ca_0_2"/>
          <p:cNvSpPr txBox="1"/>
          <p:nvPr/>
        </p:nvSpPr>
        <p:spPr>
          <a:xfrm>
            <a:off x="364750" y="930475"/>
            <a:ext cx="11566800" cy="3531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chemeClr val="lt1"/>
                </a:highlight>
                <a:latin typeface="Avenir"/>
                <a:ea typeface="Avenir"/>
                <a:cs typeface="Avenir"/>
                <a:sym typeface="Avenir"/>
              </a:rPr>
              <a:t>ISO 13482:2014 presents significant hazards and describes how to deal with them for each personal care robot type.</a:t>
            </a:r>
            <a:endParaRPr>
              <a:solidFill>
                <a:schemeClr val="dk1"/>
              </a:solidFill>
              <a:highlight>
                <a:schemeClr val="lt1"/>
              </a:highlight>
              <a:latin typeface="Avenir"/>
              <a:ea typeface="Avenir"/>
              <a:cs typeface="Avenir"/>
              <a:sym typeface="Avenir"/>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Avenir"/>
                <a:ea typeface="Avenir"/>
                <a:cs typeface="Avenir"/>
                <a:sym typeface="Avenir"/>
              </a:rPr>
              <a:t>ISO 13482:2014 covers robotic devices used in personal care applications, which are treated as personal care robots.</a:t>
            </a:r>
            <a:endParaRPr>
              <a:solidFill>
                <a:schemeClr val="dk1"/>
              </a:solidFill>
              <a:highlight>
                <a:schemeClr val="lt1"/>
              </a:highlight>
              <a:latin typeface="Avenir"/>
              <a:ea typeface="Avenir"/>
              <a:cs typeface="Avenir"/>
              <a:sym typeface="Avenir"/>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Avenir"/>
                <a:ea typeface="Avenir"/>
                <a:cs typeface="Avenir"/>
                <a:sym typeface="Avenir"/>
              </a:rPr>
              <a:t>ISO 13482:2014 is limited to earthbound robots.</a:t>
            </a:r>
            <a:endParaRPr>
              <a:solidFill>
                <a:schemeClr val="dk1"/>
              </a:solidFill>
              <a:highlight>
                <a:schemeClr val="lt1"/>
              </a:highlight>
              <a:latin typeface="Avenir"/>
              <a:ea typeface="Avenir"/>
              <a:cs typeface="Avenir"/>
              <a:sym typeface="Avenir"/>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Avenir"/>
                <a:ea typeface="Avenir"/>
                <a:cs typeface="Avenir"/>
                <a:sym typeface="Avenir"/>
              </a:rPr>
              <a:t>ISO 13482:2014 does not apply to:</a:t>
            </a:r>
            <a:endParaRPr>
              <a:solidFill>
                <a:schemeClr val="dk1"/>
              </a:solidFill>
              <a:highlight>
                <a:schemeClr val="lt1"/>
              </a:highlight>
              <a:latin typeface="Avenir"/>
              <a:ea typeface="Avenir"/>
              <a:cs typeface="Avenir"/>
              <a:sym typeface="Avenir"/>
            </a:endParaRPr>
          </a:p>
          <a:p>
            <a:pPr indent="-317500" lvl="0" marL="457200" rtl="0" algn="l">
              <a:lnSpc>
                <a:spcPct val="150000"/>
              </a:lnSpc>
              <a:spcBef>
                <a:spcPts val="1200"/>
              </a:spcBef>
              <a:spcAft>
                <a:spcPts val="0"/>
              </a:spcAft>
              <a:buClr>
                <a:schemeClr val="dk1"/>
              </a:buClr>
              <a:buSzPts val="1400"/>
              <a:buFont typeface="Avenir"/>
              <a:buChar char="●"/>
            </a:pPr>
            <a:r>
              <a:rPr lang="en-US">
                <a:solidFill>
                  <a:schemeClr val="dk1"/>
                </a:solidFill>
                <a:highlight>
                  <a:schemeClr val="lt1"/>
                </a:highlight>
                <a:latin typeface="Avenir"/>
                <a:ea typeface="Avenir"/>
                <a:cs typeface="Avenir"/>
                <a:sym typeface="Avenir"/>
              </a:rPr>
              <a:t>robots travelling faster than 20 km/h</a:t>
            </a:r>
            <a:endParaRPr>
              <a:solidFill>
                <a:schemeClr val="dk1"/>
              </a:solidFill>
              <a:highlight>
                <a:schemeClr val="lt1"/>
              </a:highlight>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US">
                <a:solidFill>
                  <a:schemeClr val="dk1"/>
                </a:solidFill>
                <a:highlight>
                  <a:schemeClr val="lt1"/>
                </a:highlight>
                <a:latin typeface="Avenir"/>
                <a:ea typeface="Avenir"/>
                <a:cs typeface="Avenir"/>
                <a:sym typeface="Avenir"/>
              </a:rPr>
              <a:t>robot toys;</a:t>
            </a:r>
            <a:endParaRPr>
              <a:solidFill>
                <a:schemeClr val="dk1"/>
              </a:solidFill>
              <a:highlight>
                <a:schemeClr val="lt1"/>
              </a:highlight>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US">
                <a:solidFill>
                  <a:schemeClr val="dk1"/>
                </a:solidFill>
                <a:highlight>
                  <a:schemeClr val="lt1"/>
                </a:highlight>
                <a:latin typeface="Avenir"/>
                <a:ea typeface="Avenir"/>
                <a:cs typeface="Avenir"/>
                <a:sym typeface="Avenir"/>
              </a:rPr>
              <a:t>water-borne robots and flying robots;</a:t>
            </a:r>
            <a:endParaRPr>
              <a:solidFill>
                <a:schemeClr val="dk1"/>
              </a:solidFill>
              <a:highlight>
                <a:schemeClr val="lt1"/>
              </a:highlight>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US">
                <a:solidFill>
                  <a:schemeClr val="dk1"/>
                </a:solidFill>
                <a:highlight>
                  <a:schemeClr val="lt1"/>
                </a:highlight>
                <a:latin typeface="Avenir"/>
                <a:ea typeface="Avenir"/>
                <a:cs typeface="Avenir"/>
                <a:sym typeface="Avenir"/>
              </a:rPr>
              <a:t>industrial robots, which are covered in ISO 10218;</a:t>
            </a:r>
            <a:endParaRPr>
              <a:solidFill>
                <a:schemeClr val="dk1"/>
              </a:solidFill>
              <a:highlight>
                <a:schemeClr val="lt1"/>
              </a:highlight>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US">
                <a:solidFill>
                  <a:schemeClr val="dk1"/>
                </a:solidFill>
                <a:highlight>
                  <a:schemeClr val="lt1"/>
                </a:highlight>
                <a:latin typeface="Avenir"/>
                <a:ea typeface="Avenir"/>
                <a:cs typeface="Avenir"/>
                <a:sym typeface="Avenir"/>
              </a:rPr>
              <a:t>robots as medical devices;</a:t>
            </a:r>
            <a:endParaRPr>
              <a:solidFill>
                <a:schemeClr val="dk1"/>
              </a:solidFill>
              <a:highlight>
                <a:schemeClr val="lt1"/>
              </a:highlight>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en-US">
                <a:solidFill>
                  <a:schemeClr val="dk1"/>
                </a:solidFill>
                <a:highlight>
                  <a:schemeClr val="lt1"/>
                </a:highlight>
                <a:latin typeface="Avenir"/>
                <a:ea typeface="Avenir"/>
                <a:cs typeface="Avenir"/>
                <a:sym typeface="Avenir"/>
              </a:rPr>
              <a:t>military or public force application robots.</a:t>
            </a:r>
            <a:endParaRPr>
              <a:solidFill>
                <a:schemeClr val="dk1"/>
              </a:solidFill>
              <a:latin typeface="Avenir"/>
              <a:ea typeface="Avenir"/>
              <a:cs typeface="Avenir"/>
              <a:sym typeface="Avenir"/>
            </a:endParaRPr>
          </a:p>
        </p:txBody>
      </p:sp>
      <p:pic>
        <p:nvPicPr>
          <p:cNvPr id="126" name="Google Shape;126;g183a89435ca_0_2"/>
          <p:cNvPicPr preferRelativeResize="0"/>
          <p:nvPr/>
        </p:nvPicPr>
        <p:blipFill rotWithShape="1">
          <a:blip r:embed="rId3">
            <a:alphaModFix/>
          </a:blip>
          <a:srcRect b="9602" l="12855" r="25753" t="34599"/>
          <a:stretch/>
        </p:blipFill>
        <p:spPr>
          <a:xfrm>
            <a:off x="6536250" y="4567775"/>
            <a:ext cx="1924274" cy="1167176"/>
          </a:xfrm>
          <a:prstGeom prst="rect">
            <a:avLst/>
          </a:prstGeom>
          <a:noFill/>
          <a:ln>
            <a:noFill/>
          </a:ln>
        </p:spPr>
      </p:pic>
      <p:pic>
        <p:nvPicPr>
          <p:cNvPr id="127" name="Google Shape;127;g183a89435ca_0_2"/>
          <p:cNvPicPr preferRelativeResize="0"/>
          <p:nvPr/>
        </p:nvPicPr>
        <p:blipFill>
          <a:blip r:embed="rId4">
            <a:alphaModFix/>
          </a:blip>
          <a:stretch>
            <a:fillRect/>
          </a:stretch>
        </p:blipFill>
        <p:spPr>
          <a:xfrm>
            <a:off x="8840050" y="3286875"/>
            <a:ext cx="1882552" cy="2091725"/>
          </a:xfrm>
          <a:prstGeom prst="rect">
            <a:avLst/>
          </a:prstGeom>
          <a:noFill/>
          <a:ln>
            <a:noFill/>
          </a:ln>
        </p:spPr>
      </p:pic>
      <p:pic>
        <p:nvPicPr>
          <p:cNvPr id="128" name="Google Shape;128;g183a89435ca_0_2"/>
          <p:cNvPicPr preferRelativeResize="0"/>
          <p:nvPr/>
        </p:nvPicPr>
        <p:blipFill>
          <a:blip r:embed="rId5">
            <a:alphaModFix/>
          </a:blip>
          <a:stretch>
            <a:fillRect/>
          </a:stretch>
        </p:blipFill>
        <p:spPr>
          <a:xfrm>
            <a:off x="5573475" y="2628475"/>
            <a:ext cx="1833425" cy="2750126"/>
          </a:xfrm>
          <a:prstGeom prst="rect">
            <a:avLst/>
          </a:prstGeom>
          <a:noFill/>
          <a:ln>
            <a:noFill/>
          </a:ln>
        </p:spPr>
      </p:pic>
      <p:pic>
        <p:nvPicPr>
          <p:cNvPr id="129" name="Google Shape;129;g183a89435ca_0_2"/>
          <p:cNvPicPr preferRelativeResize="0"/>
          <p:nvPr/>
        </p:nvPicPr>
        <p:blipFill rotWithShape="1">
          <a:blip r:embed="rId6">
            <a:alphaModFix/>
          </a:blip>
          <a:srcRect b="0" l="30958" r="24701" t="0"/>
          <a:stretch/>
        </p:blipFill>
        <p:spPr>
          <a:xfrm>
            <a:off x="10694950" y="2418325"/>
            <a:ext cx="1236599" cy="2091726"/>
          </a:xfrm>
          <a:prstGeom prst="rect">
            <a:avLst/>
          </a:prstGeom>
          <a:noFill/>
          <a:ln>
            <a:noFill/>
          </a:ln>
        </p:spPr>
      </p:pic>
      <p:pic>
        <p:nvPicPr>
          <p:cNvPr id="130" name="Google Shape;130;g183a89435ca_0_2"/>
          <p:cNvPicPr preferRelativeResize="0"/>
          <p:nvPr/>
        </p:nvPicPr>
        <p:blipFill>
          <a:blip r:embed="rId7">
            <a:alphaModFix/>
          </a:blip>
          <a:stretch>
            <a:fillRect/>
          </a:stretch>
        </p:blipFill>
        <p:spPr>
          <a:xfrm>
            <a:off x="6466800" y="3646675"/>
            <a:ext cx="1016700" cy="1016700"/>
          </a:xfrm>
          <a:prstGeom prst="rect">
            <a:avLst/>
          </a:prstGeom>
          <a:noFill/>
          <a:ln>
            <a:noFill/>
          </a:ln>
        </p:spPr>
      </p:pic>
      <p:pic>
        <p:nvPicPr>
          <p:cNvPr id="131" name="Google Shape;131;g183a89435ca_0_2"/>
          <p:cNvPicPr preferRelativeResize="0"/>
          <p:nvPr/>
        </p:nvPicPr>
        <p:blipFill>
          <a:blip r:embed="rId8">
            <a:alphaModFix/>
          </a:blip>
          <a:stretch>
            <a:fillRect/>
          </a:stretch>
        </p:blipFill>
        <p:spPr>
          <a:xfrm>
            <a:off x="10026150" y="2839099"/>
            <a:ext cx="921474" cy="921476"/>
          </a:xfrm>
          <a:prstGeom prst="rect">
            <a:avLst/>
          </a:prstGeom>
          <a:noFill/>
          <a:ln>
            <a:noFill/>
          </a:ln>
        </p:spPr>
      </p:pic>
      <p:cxnSp>
        <p:nvCxnSpPr>
          <p:cNvPr id="132" name="Google Shape;132;g183a89435ca_0_2"/>
          <p:cNvCxnSpPr/>
          <p:nvPr/>
        </p:nvCxnSpPr>
        <p:spPr>
          <a:xfrm>
            <a:off x="8870600" y="2018925"/>
            <a:ext cx="900" cy="4211700"/>
          </a:xfrm>
          <a:prstGeom prst="straightConnector1">
            <a:avLst/>
          </a:prstGeom>
          <a:noFill/>
          <a:ln cap="flat" cmpd="sng" w="9525">
            <a:solidFill>
              <a:srgbClr val="1F497D"/>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cxnSp>
        <p:nvCxnSpPr>
          <p:cNvPr id="138" name="Google Shape;138;g17e96b2ed4a_0_10"/>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139" name="Google Shape;139;g17e96b2ed4a_0_10"/>
          <p:cNvSpPr txBox="1"/>
          <p:nvPr/>
        </p:nvSpPr>
        <p:spPr>
          <a:xfrm>
            <a:off x="260350" y="106969"/>
            <a:ext cx="680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Main prescriptions - ISO 13482  </a:t>
            </a:r>
            <a:endParaRPr b="0" i="0" sz="2400" u="none" cap="none" strike="noStrike">
              <a:solidFill>
                <a:srgbClr val="902537"/>
              </a:solidFill>
              <a:latin typeface="Avenir"/>
              <a:ea typeface="Avenir"/>
              <a:cs typeface="Avenir"/>
              <a:sym typeface="Avenir"/>
            </a:endParaRPr>
          </a:p>
        </p:txBody>
      </p:sp>
      <p:sp>
        <p:nvSpPr>
          <p:cNvPr id="140" name="Google Shape;140;g17e96b2ed4a_0_10"/>
          <p:cNvSpPr txBox="1"/>
          <p:nvPr/>
        </p:nvSpPr>
        <p:spPr>
          <a:xfrm>
            <a:off x="228800" y="596850"/>
            <a:ext cx="11566800" cy="5664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b="1" lang="en-US">
                <a:solidFill>
                  <a:schemeClr val="dk1"/>
                </a:solidFill>
                <a:latin typeface="Avenir"/>
                <a:ea typeface="Avenir"/>
                <a:cs typeface="Avenir"/>
                <a:sym typeface="Avenir"/>
              </a:rPr>
              <a:t>Risk Assessment (Section 4)</a:t>
            </a:r>
            <a:endParaRPr b="1">
              <a:solidFill>
                <a:schemeClr val="dk1"/>
              </a:solidFill>
              <a:latin typeface="Avenir"/>
              <a:ea typeface="Avenir"/>
              <a:cs typeface="Avenir"/>
              <a:sym typeface="Avenir"/>
            </a:endParaRPr>
          </a:p>
          <a:p>
            <a:pPr indent="-304800" lvl="1" marL="914400" marR="0" rtl="0" algn="l">
              <a:lnSpc>
                <a:spcPct val="150000"/>
              </a:lnSpc>
              <a:spcBef>
                <a:spcPts val="0"/>
              </a:spcBef>
              <a:spcAft>
                <a:spcPts val="0"/>
              </a:spcAft>
              <a:buClr>
                <a:schemeClr val="dk1"/>
              </a:buClr>
              <a:buSzPts val="1200"/>
              <a:buFont typeface="Avenir"/>
              <a:buChar char="○"/>
            </a:pPr>
            <a:r>
              <a:rPr lang="en-US" sz="1200">
                <a:solidFill>
                  <a:schemeClr val="dk1"/>
                </a:solidFill>
                <a:latin typeface="Avenir"/>
                <a:ea typeface="Avenir"/>
                <a:cs typeface="Avenir"/>
                <a:sym typeface="Avenir"/>
              </a:rPr>
              <a:t>A personal care robot shall be designed according to the principles of ISO 12100 (Safety of Machinery) for all hazards identified for its application.</a:t>
            </a:r>
            <a:endParaRPr sz="1200">
              <a:solidFill>
                <a:schemeClr val="dk1"/>
              </a:solidFill>
              <a:latin typeface="Avenir"/>
              <a:ea typeface="Avenir"/>
              <a:cs typeface="Avenir"/>
              <a:sym typeface="Avenir"/>
            </a:endParaRPr>
          </a:p>
          <a:p>
            <a:pPr indent="-304800" lvl="1" marL="914400" marR="0" rtl="0" algn="l">
              <a:lnSpc>
                <a:spcPct val="150000"/>
              </a:lnSpc>
              <a:spcBef>
                <a:spcPts val="0"/>
              </a:spcBef>
              <a:spcAft>
                <a:spcPts val="0"/>
              </a:spcAft>
              <a:buClr>
                <a:schemeClr val="dk1"/>
              </a:buClr>
              <a:buSzPts val="1200"/>
              <a:buFont typeface="Avenir"/>
              <a:buChar char="○"/>
            </a:pPr>
            <a:r>
              <a:rPr lang="en-US" sz="1200">
                <a:solidFill>
                  <a:schemeClr val="dk1"/>
                </a:solidFill>
                <a:latin typeface="Avenir"/>
                <a:ea typeface="Avenir"/>
                <a:cs typeface="Avenir"/>
                <a:sym typeface="Avenir"/>
              </a:rPr>
              <a:t>Risk </a:t>
            </a:r>
            <a:r>
              <a:rPr lang="en-US" sz="1200">
                <a:solidFill>
                  <a:schemeClr val="dk1"/>
                </a:solidFill>
                <a:latin typeface="Avenir"/>
                <a:ea typeface="Avenir"/>
                <a:cs typeface="Avenir"/>
                <a:sym typeface="Avenir"/>
              </a:rPr>
              <a:t>assessment</a:t>
            </a:r>
            <a:r>
              <a:rPr lang="en-US" sz="1200">
                <a:solidFill>
                  <a:schemeClr val="dk1"/>
                </a:solidFill>
                <a:latin typeface="Avenir"/>
                <a:ea typeface="Avenir"/>
                <a:cs typeface="Avenir"/>
                <a:sym typeface="Avenir"/>
              </a:rPr>
              <a:t> related to robot’s </a:t>
            </a:r>
            <a:r>
              <a:rPr lang="en-US" sz="1200">
                <a:solidFill>
                  <a:schemeClr val="dk1"/>
                </a:solidFill>
                <a:latin typeface="Avenir"/>
                <a:ea typeface="Avenir"/>
                <a:cs typeface="Avenir"/>
                <a:sym typeface="Avenir"/>
              </a:rPr>
              <a:t>physical</a:t>
            </a:r>
            <a:r>
              <a:rPr lang="en-US" sz="1200">
                <a:solidFill>
                  <a:schemeClr val="dk1"/>
                </a:solidFill>
                <a:latin typeface="Avenir"/>
                <a:ea typeface="Avenir"/>
                <a:cs typeface="Avenir"/>
                <a:sym typeface="Avenir"/>
              </a:rPr>
              <a:t> parameters,  </a:t>
            </a:r>
            <a:r>
              <a:rPr lang="en-US" sz="1200">
                <a:solidFill>
                  <a:schemeClr val="dk1"/>
                </a:solidFill>
                <a:latin typeface="Avenir"/>
                <a:ea typeface="Avenir"/>
                <a:cs typeface="Avenir"/>
                <a:sym typeface="Avenir"/>
              </a:rPr>
              <a:t>autonomous</a:t>
            </a:r>
            <a:r>
              <a:rPr lang="en-US" sz="1200">
                <a:solidFill>
                  <a:schemeClr val="dk1"/>
                </a:solidFill>
                <a:latin typeface="Avenir"/>
                <a:ea typeface="Avenir"/>
                <a:cs typeface="Avenir"/>
                <a:sym typeface="Avenir"/>
              </a:rPr>
              <a:t> decision making and </a:t>
            </a:r>
            <a:r>
              <a:rPr lang="en-US" sz="1200">
                <a:solidFill>
                  <a:schemeClr val="dk1"/>
                </a:solidFill>
                <a:latin typeface="Avenir"/>
                <a:ea typeface="Avenir"/>
                <a:cs typeface="Avenir"/>
                <a:sym typeface="Avenir"/>
              </a:rPr>
              <a:t>foreseeable</a:t>
            </a:r>
            <a:r>
              <a:rPr lang="en-US" sz="1200">
                <a:solidFill>
                  <a:schemeClr val="dk1"/>
                </a:solidFill>
                <a:latin typeface="Avenir"/>
                <a:ea typeface="Avenir"/>
                <a:cs typeface="Avenir"/>
                <a:sym typeface="Avenir"/>
              </a:rPr>
              <a:t> misuse </a:t>
            </a:r>
            <a:endParaRPr sz="1200">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b="1" lang="en-US">
                <a:solidFill>
                  <a:schemeClr val="dk1"/>
                </a:solidFill>
                <a:latin typeface="Avenir"/>
                <a:ea typeface="Avenir"/>
                <a:cs typeface="Avenir"/>
                <a:sym typeface="Avenir"/>
              </a:rPr>
              <a:t>Safety requirements and protective measures (Section 5)</a:t>
            </a:r>
            <a:endParaRPr b="1">
              <a:solidFill>
                <a:schemeClr val="dk1"/>
              </a:solidFill>
              <a:latin typeface="Avenir"/>
              <a:ea typeface="Avenir"/>
              <a:cs typeface="Avenir"/>
              <a:sym typeface="Avenir"/>
            </a:endParaRPr>
          </a:p>
          <a:p>
            <a:pPr indent="-304800" lvl="1" marL="914400" marR="0" rtl="0" algn="l">
              <a:lnSpc>
                <a:spcPct val="150000"/>
              </a:lnSpc>
              <a:spcBef>
                <a:spcPts val="0"/>
              </a:spcBef>
              <a:spcAft>
                <a:spcPts val="0"/>
              </a:spcAft>
              <a:buClr>
                <a:schemeClr val="dk1"/>
              </a:buClr>
              <a:buSzPts val="1200"/>
              <a:buFont typeface="Avenir"/>
              <a:buChar char="○"/>
            </a:pPr>
            <a:r>
              <a:rPr lang="en-US" sz="1200">
                <a:solidFill>
                  <a:schemeClr val="dk1"/>
                </a:solidFill>
                <a:latin typeface="Avenir"/>
                <a:ea typeface="Avenir"/>
                <a:cs typeface="Avenir"/>
                <a:sym typeface="Avenir"/>
              </a:rPr>
              <a:t>General safety, battery </a:t>
            </a:r>
            <a:r>
              <a:rPr lang="en-US" sz="1200">
                <a:solidFill>
                  <a:schemeClr val="dk1"/>
                </a:solidFill>
                <a:latin typeface="Avenir"/>
                <a:ea typeface="Avenir"/>
                <a:cs typeface="Avenir"/>
                <a:sym typeface="Avenir"/>
              </a:rPr>
              <a:t>hazards</a:t>
            </a:r>
            <a:r>
              <a:rPr lang="en-US" sz="1200">
                <a:solidFill>
                  <a:schemeClr val="dk1"/>
                </a:solidFill>
                <a:latin typeface="Avenir"/>
                <a:ea typeface="Avenir"/>
                <a:cs typeface="Avenir"/>
                <a:sym typeface="Avenir"/>
              </a:rPr>
              <a:t>, Energy storage and supply, Robot startup and restarts of regular operation, Electrostatic potentials, Robot shape related hazards, Emissions, </a:t>
            </a:r>
            <a:r>
              <a:rPr lang="en-US" sz="1200">
                <a:solidFill>
                  <a:schemeClr val="dk1"/>
                </a:solidFill>
                <a:latin typeface="Avenir"/>
                <a:ea typeface="Avenir"/>
                <a:cs typeface="Avenir"/>
                <a:sym typeface="Avenir"/>
              </a:rPr>
              <a:t>Vibrations</a:t>
            </a:r>
            <a:r>
              <a:rPr lang="en-US" sz="1200">
                <a:solidFill>
                  <a:schemeClr val="dk1"/>
                </a:solidFill>
                <a:latin typeface="Avenir"/>
                <a:ea typeface="Avenir"/>
                <a:cs typeface="Avenir"/>
                <a:sym typeface="Avenir"/>
              </a:rPr>
              <a:t> , EM interference </a:t>
            </a:r>
            <a:endParaRPr sz="1200">
              <a:solidFill>
                <a:schemeClr val="dk1"/>
              </a:solidFill>
              <a:latin typeface="Avenir"/>
              <a:ea typeface="Avenir"/>
              <a:cs typeface="Avenir"/>
              <a:sym typeface="Avenir"/>
            </a:endParaRPr>
          </a:p>
          <a:p>
            <a:pPr indent="-304800" lvl="1" marL="914400" marR="0" rtl="0" algn="l">
              <a:lnSpc>
                <a:spcPct val="150000"/>
              </a:lnSpc>
              <a:spcBef>
                <a:spcPts val="0"/>
              </a:spcBef>
              <a:spcAft>
                <a:spcPts val="0"/>
              </a:spcAft>
              <a:buClr>
                <a:schemeClr val="dk1"/>
              </a:buClr>
              <a:buSzPts val="1200"/>
              <a:buFont typeface="Avenir"/>
              <a:buChar char="○"/>
            </a:pPr>
            <a:r>
              <a:rPr lang="en-US" sz="1200">
                <a:solidFill>
                  <a:schemeClr val="dk1"/>
                </a:solidFill>
                <a:latin typeface="Avenir"/>
                <a:ea typeface="Avenir"/>
                <a:cs typeface="Avenir"/>
                <a:sym typeface="Avenir"/>
              </a:rPr>
              <a:t>c due to stress, posture and usage, Hazards due to insufficient durability, Hazards due to incorrect autonomous decisions and actions, Hazards due to contact with moving components, Hazards due to lack of awareness of robots by humans, Hazardous environmental conditions, Hazardous environmental conditions</a:t>
            </a:r>
            <a:endParaRPr sz="1200">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b="1" lang="en-US">
                <a:solidFill>
                  <a:schemeClr val="dk1"/>
                </a:solidFill>
                <a:latin typeface="Avenir"/>
                <a:ea typeface="Avenir"/>
                <a:cs typeface="Avenir"/>
                <a:sym typeface="Avenir"/>
              </a:rPr>
              <a:t>Safety related control systems </a:t>
            </a:r>
            <a:r>
              <a:rPr b="1" lang="en-US">
                <a:solidFill>
                  <a:schemeClr val="dk1"/>
                </a:solidFill>
                <a:latin typeface="Avenir"/>
                <a:ea typeface="Avenir"/>
                <a:cs typeface="Avenir"/>
                <a:sym typeface="Avenir"/>
              </a:rPr>
              <a:t>requirements</a:t>
            </a:r>
            <a:r>
              <a:rPr b="1" lang="en-US">
                <a:solidFill>
                  <a:schemeClr val="dk1"/>
                </a:solidFill>
                <a:latin typeface="Avenir"/>
                <a:ea typeface="Avenir"/>
                <a:cs typeface="Avenir"/>
                <a:sym typeface="Avenir"/>
              </a:rPr>
              <a:t> (Section 6)</a:t>
            </a:r>
            <a:endParaRPr b="1">
              <a:solidFill>
                <a:schemeClr val="dk1"/>
              </a:solidFill>
              <a:latin typeface="Avenir"/>
              <a:ea typeface="Avenir"/>
              <a:cs typeface="Avenir"/>
              <a:sym typeface="Avenir"/>
            </a:endParaRPr>
          </a:p>
          <a:p>
            <a:pPr indent="-304800" lvl="1" marL="914400" marR="0" rtl="0" algn="l">
              <a:lnSpc>
                <a:spcPct val="150000"/>
              </a:lnSpc>
              <a:spcBef>
                <a:spcPts val="0"/>
              </a:spcBef>
              <a:spcAft>
                <a:spcPts val="0"/>
              </a:spcAft>
              <a:buClr>
                <a:schemeClr val="dk1"/>
              </a:buClr>
              <a:buSzPts val="1200"/>
              <a:buFont typeface="Avenir"/>
              <a:buChar char="○"/>
            </a:pPr>
            <a:r>
              <a:rPr lang="en-US" sz="1200">
                <a:solidFill>
                  <a:schemeClr val="dk1"/>
                </a:solidFill>
                <a:latin typeface="Avenir"/>
                <a:ea typeface="Avenir"/>
                <a:cs typeface="Avenir"/>
                <a:sym typeface="Avenir"/>
              </a:rPr>
              <a:t>Emergency</a:t>
            </a:r>
            <a:r>
              <a:rPr lang="en-US" sz="1200">
                <a:solidFill>
                  <a:schemeClr val="dk1"/>
                </a:solidFill>
                <a:latin typeface="Avenir"/>
                <a:ea typeface="Avenir"/>
                <a:cs typeface="Avenir"/>
                <a:sym typeface="Avenir"/>
              </a:rPr>
              <a:t> stops, motion/forces related parameters, limited operational spaces, Safety-related environmental sensing, Singularity protection, UI Design, Operation modes, c control devices </a:t>
            </a:r>
            <a:endParaRPr sz="1200">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b="1" lang="en-US">
                <a:solidFill>
                  <a:schemeClr val="dk1"/>
                </a:solidFill>
                <a:latin typeface="Avenir"/>
                <a:ea typeface="Avenir"/>
                <a:cs typeface="Avenir"/>
                <a:sym typeface="Avenir"/>
              </a:rPr>
              <a:t>Verification and validation (Section 7)</a:t>
            </a:r>
            <a:endParaRPr b="1">
              <a:solidFill>
                <a:schemeClr val="dk1"/>
              </a:solidFill>
              <a:latin typeface="Avenir"/>
              <a:ea typeface="Avenir"/>
              <a:cs typeface="Avenir"/>
              <a:sym typeface="Avenir"/>
            </a:endParaRPr>
          </a:p>
          <a:p>
            <a:pPr indent="-304800" lvl="1" marL="914400" marR="0" rtl="0" algn="l">
              <a:lnSpc>
                <a:spcPct val="150000"/>
              </a:lnSpc>
              <a:spcBef>
                <a:spcPts val="0"/>
              </a:spcBef>
              <a:spcAft>
                <a:spcPts val="0"/>
              </a:spcAft>
              <a:buClr>
                <a:schemeClr val="dk1"/>
              </a:buClr>
              <a:buSzPts val="1200"/>
              <a:buFont typeface="Avenir"/>
              <a:buChar char="○"/>
            </a:pPr>
            <a:r>
              <a:rPr lang="en-US" sz="1200">
                <a:solidFill>
                  <a:schemeClr val="dk1"/>
                </a:solidFill>
                <a:latin typeface="Avenir"/>
                <a:ea typeface="Avenir"/>
                <a:cs typeface="Avenir"/>
                <a:sym typeface="Avenir"/>
              </a:rPr>
              <a:t>8 </a:t>
            </a:r>
            <a:r>
              <a:rPr lang="en-US" sz="1200">
                <a:solidFill>
                  <a:schemeClr val="dk1"/>
                </a:solidFill>
                <a:latin typeface="Avenir"/>
                <a:ea typeface="Avenir"/>
                <a:cs typeface="Avenir"/>
                <a:sym typeface="Avenir"/>
              </a:rPr>
              <a:t>pre defined verification</a:t>
            </a:r>
            <a:r>
              <a:rPr lang="en-US" sz="1200">
                <a:solidFill>
                  <a:schemeClr val="dk1"/>
                </a:solidFill>
                <a:latin typeface="Avenir"/>
                <a:ea typeface="Avenir"/>
                <a:cs typeface="Avenir"/>
                <a:sym typeface="Avenir"/>
              </a:rPr>
              <a:t> methods</a:t>
            </a:r>
            <a:endParaRPr sz="1200">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b="1" lang="en-US">
                <a:solidFill>
                  <a:schemeClr val="dk1"/>
                </a:solidFill>
                <a:latin typeface="Avenir"/>
                <a:ea typeface="Avenir"/>
                <a:cs typeface="Avenir"/>
                <a:sym typeface="Avenir"/>
              </a:rPr>
              <a:t>Information of use (Section 8)</a:t>
            </a:r>
            <a:endParaRPr b="1">
              <a:solidFill>
                <a:schemeClr val="dk1"/>
              </a:solidFill>
              <a:latin typeface="Avenir"/>
              <a:ea typeface="Avenir"/>
              <a:cs typeface="Avenir"/>
              <a:sym typeface="Avenir"/>
            </a:endParaRPr>
          </a:p>
          <a:p>
            <a:pPr indent="-317500" lvl="1" marL="9144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Development of user/service manual, marking and indications</a:t>
            </a:r>
            <a:endParaRPr>
              <a:solidFill>
                <a:schemeClr val="dk1"/>
              </a:solidFill>
              <a:latin typeface="Avenir"/>
              <a:ea typeface="Avenir"/>
              <a:cs typeface="Avenir"/>
              <a:sym typeface="Avenir"/>
            </a:endParaRPr>
          </a:p>
          <a:p>
            <a:pPr indent="-317500" lvl="0" marL="457200" marR="0" rtl="0" algn="l">
              <a:lnSpc>
                <a:spcPct val="150000"/>
              </a:lnSpc>
              <a:spcBef>
                <a:spcPts val="0"/>
              </a:spcBef>
              <a:spcAft>
                <a:spcPts val="0"/>
              </a:spcAft>
              <a:buClr>
                <a:schemeClr val="dk1"/>
              </a:buClr>
              <a:buSzPts val="1400"/>
              <a:buFont typeface="Avenir"/>
              <a:buChar char="●"/>
            </a:pPr>
            <a:r>
              <a:rPr b="1" lang="en-US">
                <a:solidFill>
                  <a:schemeClr val="dk1"/>
                </a:solidFill>
                <a:latin typeface="Avenir"/>
                <a:ea typeface="Avenir"/>
                <a:cs typeface="Avenir"/>
                <a:sym typeface="Avenir"/>
              </a:rPr>
              <a:t>List of hazards and examples related to personal robots (Annex A-E)</a:t>
            </a:r>
            <a:endParaRPr b="1">
              <a:solidFill>
                <a:schemeClr val="dk1"/>
              </a:solidFill>
              <a:latin typeface="Avenir"/>
              <a:ea typeface="Avenir"/>
              <a:cs typeface="Avenir"/>
              <a:sym typeface="Avenir"/>
            </a:endParaRPr>
          </a:p>
          <a:p>
            <a:pPr indent="-317500" lvl="1" marL="914400" marR="0" rtl="0" algn="l">
              <a:lnSpc>
                <a:spcPct val="150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List of potential hazards and </a:t>
            </a:r>
            <a:r>
              <a:rPr lang="en-US">
                <a:solidFill>
                  <a:schemeClr val="dk1"/>
                </a:solidFill>
                <a:latin typeface="Avenir"/>
                <a:ea typeface="Avenir"/>
                <a:cs typeface="Avenir"/>
                <a:sym typeface="Avenir"/>
              </a:rPr>
              <a:t>use cases</a:t>
            </a:r>
            <a:r>
              <a:rPr lang="en-US">
                <a:solidFill>
                  <a:schemeClr val="dk1"/>
                </a:solidFill>
                <a:latin typeface="Avenir"/>
                <a:ea typeface="Avenir"/>
                <a:cs typeface="Avenir"/>
                <a:sym typeface="Avenir"/>
              </a:rPr>
              <a:t> to explain standard</a:t>
            </a:r>
            <a:endParaRPr>
              <a:solidFill>
                <a:schemeClr val="dk1"/>
              </a:solidFill>
              <a:latin typeface="Avenir"/>
              <a:ea typeface="Avenir"/>
              <a:cs typeface="Avenir"/>
              <a:sym typeface="Avenir"/>
            </a:endParaRPr>
          </a:p>
        </p:txBody>
      </p:sp>
      <p:pic>
        <p:nvPicPr>
          <p:cNvPr id="141" name="Google Shape;141;g17e96b2ed4a_0_10"/>
          <p:cNvPicPr preferRelativeResize="0"/>
          <p:nvPr/>
        </p:nvPicPr>
        <p:blipFill>
          <a:blip r:embed="rId3">
            <a:alphaModFix/>
          </a:blip>
          <a:stretch>
            <a:fillRect/>
          </a:stretch>
        </p:blipFill>
        <p:spPr>
          <a:xfrm>
            <a:off x="7434075" y="4349300"/>
            <a:ext cx="1246667" cy="937150"/>
          </a:xfrm>
          <a:prstGeom prst="rect">
            <a:avLst/>
          </a:prstGeom>
          <a:noFill/>
          <a:ln>
            <a:noFill/>
          </a:ln>
        </p:spPr>
      </p:pic>
      <p:pic>
        <p:nvPicPr>
          <p:cNvPr id="142" name="Google Shape;142;g17e96b2ed4a_0_10"/>
          <p:cNvPicPr preferRelativeResize="0"/>
          <p:nvPr/>
        </p:nvPicPr>
        <p:blipFill>
          <a:blip r:embed="rId4">
            <a:alphaModFix/>
          </a:blip>
          <a:stretch>
            <a:fillRect/>
          </a:stretch>
        </p:blipFill>
        <p:spPr>
          <a:xfrm>
            <a:off x="10730900" y="5008275"/>
            <a:ext cx="1377200" cy="1035275"/>
          </a:xfrm>
          <a:prstGeom prst="rect">
            <a:avLst/>
          </a:prstGeom>
          <a:noFill/>
          <a:ln>
            <a:noFill/>
          </a:ln>
        </p:spPr>
      </p:pic>
      <p:pic>
        <p:nvPicPr>
          <p:cNvPr id="143" name="Google Shape;143;g17e96b2ed4a_0_10"/>
          <p:cNvPicPr preferRelativeResize="0"/>
          <p:nvPr/>
        </p:nvPicPr>
        <p:blipFill>
          <a:blip r:embed="rId5">
            <a:alphaModFix/>
          </a:blip>
          <a:stretch>
            <a:fillRect/>
          </a:stretch>
        </p:blipFill>
        <p:spPr>
          <a:xfrm>
            <a:off x="9415150" y="4172075"/>
            <a:ext cx="1377200" cy="937151"/>
          </a:xfrm>
          <a:prstGeom prst="rect">
            <a:avLst/>
          </a:prstGeom>
          <a:noFill/>
          <a:ln>
            <a:noFill/>
          </a:ln>
        </p:spPr>
      </p:pic>
      <p:pic>
        <p:nvPicPr>
          <p:cNvPr id="144" name="Google Shape;144;g17e96b2ed4a_0_10"/>
          <p:cNvPicPr preferRelativeResize="0"/>
          <p:nvPr/>
        </p:nvPicPr>
        <p:blipFill>
          <a:blip r:embed="rId6">
            <a:alphaModFix/>
          </a:blip>
          <a:stretch>
            <a:fillRect/>
          </a:stretch>
        </p:blipFill>
        <p:spPr>
          <a:xfrm>
            <a:off x="8622050" y="5438138"/>
            <a:ext cx="1209525" cy="823014"/>
          </a:xfrm>
          <a:prstGeom prst="rect">
            <a:avLst/>
          </a:prstGeom>
          <a:noFill/>
          <a:ln>
            <a:noFill/>
          </a:ln>
        </p:spPr>
      </p:pic>
      <p:sp>
        <p:nvSpPr>
          <p:cNvPr id="145" name="Google Shape;145;g17e96b2ed4a_0_10"/>
          <p:cNvSpPr txBox="1"/>
          <p:nvPr/>
        </p:nvSpPr>
        <p:spPr>
          <a:xfrm>
            <a:off x="-50475" y="6579050"/>
            <a:ext cx="343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latin typeface="Avenir"/>
                <a:ea typeface="Avenir"/>
                <a:cs typeface="Avenir"/>
                <a:sym typeface="Avenir"/>
              </a:rPr>
              <a:t>Image credits: ISO 13482  - Annex B</a:t>
            </a:r>
            <a:endParaRPr sz="90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cxnSp>
        <p:nvCxnSpPr>
          <p:cNvPr id="151" name="Google Shape;151;g183a89435ca_0_11"/>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152" name="Google Shape;152;g183a89435ca_0_11"/>
          <p:cNvSpPr txBox="1"/>
          <p:nvPr/>
        </p:nvSpPr>
        <p:spPr>
          <a:xfrm>
            <a:off x="260350" y="58375"/>
            <a:ext cx="93042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rgbClr val="902537"/>
                </a:solidFill>
                <a:latin typeface="Avenir"/>
                <a:ea typeface="Avenir"/>
                <a:cs typeface="Avenir"/>
                <a:sym typeface="Avenir"/>
              </a:rPr>
              <a:t>Application in the the Team Project - ISO 13482 </a:t>
            </a:r>
            <a:endParaRPr b="1" sz="2400">
              <a:solidFill>
                <a:srgbClr val="902537"/>
              </a:solidFill>
              <a:latin typeface="Avenir"/>
              <a:ea typeface="Avenir"/>
              <a:cs typeface="Avenir"/>
              <a:sym typeface="Avenir"/>
            </a:endParaRPr>
          </a:p>
          <a:p>
            <a:pPr indent="0" lvl="0" marL="0" rtl="0" algn="l">
              <a:spcBef>
                <a:spcPts val="0"/>
              </a:spcBef>
              <a:spcAft>
                <a:spcPts val="0"/>
              </a:spcAft>
              <a:buClr>
                <a:schemeClr val="dk1"/>
              </a:buClr>
              <a:buSzPts val="2400"/>
              <a:buFont typeface="Arial"/>
              <a:buNone/>
            </a:pPr>
            <a:r>
              <a:t/>
            </a:r>
            <a:endParaRPr b="1" sz="2400">
              <a:solidFill>
                <a:srgbClr val="902537"/>
              </a:solidFill>
              <a:latin typeface="Avenir"/>
              <a:ea typeface="Avenir"/>
              <a:cs typeface="Avenir"/>
              <a:sym typeface="Avenir"/>
            </a:endParaRPr>
          </a:p>
        </p:txBody>
      </p:sp>
      <p:pic>
        <p:nvPicPr>
          <p:cNvPr id="153" name="Google Shape;153;g183a89435ca_0_11"/>
          <p:cNvPicPr preferRelativeResize="0"/>
          <p:nvPr/>
        </p:nvPicPr>
        <p:blipFill>
          <a:blip r:embed="rId3">
            <a:alphaModFix/>
          </a:blip>
          <a:stretch>
            <a:fillRect/>
          </a:stretch>
        </p:blipFill>
        <p:spPr>
          <a:xfrm>
            <a:off x="841600" y="2913722"/>
            <a:ext cx="4506898" cy="3023175"/>
          </a:xfrm>
          <a:prstGeom prst="rect">
            <a:avLst/>
          </a:prstGeom>
          <a:noFill/>
          <a:ln>
            <a:noFill/>
          </a:ln>
        </p:spPr>
      </p:pic>
      <p:pic>
        <p:nvPicPr>
          <p:cNvPr id="154" name="Google Shape;154;g183a89435ca_0_11"/>
          <p:cNvPicPr preferRelativeResize="0"/>
          <p:nvPr/>
        </p:nvPicPr>
        <p:blipFill>
          <a:blip r:embed="rId4">
            <a:alphaModFix/>
          </a:blip>
          <a:stretch>
            <a:fillRect/>
          </a:stretch>
        </p:blipFill>
        <p:spPr>
          <a:xfrm>
            <a:off x="6858975" y="2884150"/>
            <a:ext cx="4246023" cy="3082301"/>
          </a:xfrm>
          <a:prstGeom prst="rect">
            <a:avLst/>
          </a:prstGeom>
          <a:noFill/>
          <a:ln>
            <a:noFill/>
          </a:ln>
        </p:spPr>
      </p:pic>
      <p:pic>
        <p:nvPicPr>
          <p:cNvPr id="155" name="Google Shape;155;g183a89435ca_0_11"/>
          <p:cNvPicPr preferRelativeResize="0"/>
          <p:nvPr/>
        </p:nvPicPr>
        <p:blipFill>
          <a:blip r:embed="rId5">
            <a:alphaModFix/>
          </a:blip>
          <a:stretch>
            <a:fillRect/>
          </a:stretch>
        </p:blipFill>
        <p:spPr>
          <a:xfrm>
            <a:off x="1704450" y="1249175"/>
            <a:ext cx="2566748" cy="1443799"/>
          </a:xfrm>
          <a:prstGeom prst="rect">
            <a:avLst/>
          </a:prstGeom>
          <a:noFill/>
          <a:ln>
            <a:noFill/>
          </a:ln>
        </p:spPr>
      </p:pic>
      <p:pic>
        <p:nvPicPr>
          <p:cNvPr id="156" name="Google Shape;156;g183a89435ca_0_11"/>
          <p:cNvPicPr preferRelativeResize="0"/>
          <p:nvPr/>
        </p:nvPicPr>
        <p:blipFill>
          <a:blip r:embed="rId6">
            <a:alphaModFix/>
          </a:blip>
          <a:stretch>
            <a:fillRect/>
          </a:stretch>
        </p:blipFill>
        <p:spPr>
          <a:xfrm>
            <a:off x="8492200" y="1196650"/>
            <a:ext cx="2122949" cy="1415300"/>
          </a:xfrm>
          <a:prstGeom prst="rect">
            <a:avLst/>
          </a:prstGeom>
          <a:noFill/>
          <a:ln>
            <a:noFill/>
          </a:ln>
        </p:spPr>
      </p:pic>
      <p:sp>
        <p:nvSpPr>
          <p:cNvPr id="157" name="Google Shape;157;g183a89435ca_0_11"/>
          <p:cNvSpPr txBox="1"/>
          <p:nvPr/>
        </p:nvSpPr>
        <p:spPr>
          <a:xfrm>
            <a:off x="504725" y="708750"/>
            <a:ext cx="47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Avenir"/>
                <a:ea typeface="Avenir"/>
                <a:cs typeface="Avenir"/>
                <a:sym typeface="Avenir"/>
              </a:rPr>
              <a:t>Mobile autonomous person carrier (person carrier robot)</a:t>
            </a:r>
            <a:endParaRPr>
              <a:latin typeface="Avenir"/>
              <a:ea typeface="Avenir"/>
              <a:cs typeface="Avenir"/>
              <a:sym typeface="Avenir"/>
            </a:endParaRPr>
          </a:p>
        </p:txBody>
      </p:sp>
      <p:sp>
        <p:nvSpPr>
          <p:cNvPr id="158" name="Google Shape;158;g183a89435ca_0_11"/>
          <p:cNvSpPr txBox="1"/>
          <p:nvPr/>
        </p:nvSpPr>
        <p:spPr>
          <a:xfrm>
            <a:off x="6858975" y="708750"/>
            <a:ext cx="524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latin typeface="Avenir"/>
                <a:ea typeface="Avenir"/>
                <a:cs typeface="Avenir"/>
                <a:sym typeface="Avenir"/>
              </a:rPr>
              <a:t>A manipulator-type personal care robot (mobile servant robot)</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
        <p:nvSpPr>
          <p:cNvPr id="159" name="Google Shape;159;g183a89435ca_0_11"/>
          <p:cNvSpPr txBox="1"/>
          <p:nvPr/>
        </p:nvSpPr>
        <p:spPr>
          <a:xfrm>
            <a:off x="-50475" y="6579050"/>
            <a:ext cx="343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latin typeface="Avenir"/>
                <a:ea typeface="Avenir"/>
                <a:cs typeface="Avenir"/>
                <a:sym typeface="Avenir"/>
              </a:rPr>
              <a:t>Image credits: ISO 13482  - Annex B, </a:t>
            </a:r>
            <a:r>
              <a:rPr lang="en-US" sz="900" u="sng">
                <a:solidFill>
                  <a:schemeClr val="hlink"/>
                </a:solidFill>
                <a:latin typeface="Avenir"/>
                <a:ea typeface="Avenir"/>
                <a:cs typeface="Avenir"/>
                <a:sym typeface="Avenir"/>
                <a:hlinkClick r:id="rId7"/>
              </a:rPr>
              <a:t>Link1</a:t>
            </a:r>
            <a:r>
              <a:rPr lang="en-US" sz="900">
                <a:solidFill>
                  <a:schemeClr val="dk1"/>
                </a:solidFill>
                <a:latin typeface="Avenir"/>
                <a:ea typeface="Avenir"/>
                <a:cs typeface="Avenir"/>
                <a:sym typeface="Avenir"/>
              </a:rPr>
              <a:t>, </a:t>
            </a:r>
            <a:r>
              <a:rPr lang="en-US" sz="900" u="sng">
                <a:solidFill>
                  <a:schemeClr val="hlink"/>
                </a:solidFill>
                <a:latin typeface="Avenir"/>
                <a:ea typeface="Avenir"/>
                <a:cs typeface="Avenir"/>
                <a:sym typeface="Avenir"/>
                <a:hlinkClick r:id="rId8"/>
              </a:rPr>
              <a:t>Link2</a:t>
            </a:r>
            <a:endParaRPr sz="900">
              <a:solidFill>
                <a:schemeClr val="dk1"/>
              </a:solidFill>
              <a:latin typeface="Avenir"/>
              <a:ea typeface="Avenir"/>
              <a:cs typeface="Avenir"/>
              <a:sym typeface="Avenir"/>
            </a:endParaRPr>
          </a:p>
        </p:txBody>
      </p:sp>
      <p:cxnSp>
        <p:nvCxnSpPr>
          <p:cNvPr id="160" name="Google Shape;160;g183a89435ca_0_11"/>
          <p:cNvCxnSpPr/>
          <p:nvPr/>
        </p:nvCxnSpPr>
        <p:spPr>
          <a:xfrm>
            <a:off x="6150962" y="794474"/>
            <a:ext cx="0" cy="5558700"/>
          </a:xfrm>
          <a:prstGeom prst="straightConnector1">
            <a:avLst/>
          </a:prstGeom>
          <a:noFill/>
          <a:ln cap="flat" cmpd="sng" w="9525">
            <a:solidFill>
              <a:srgbClr val="1F497D"/>
            </a:solidFill>
            <a:prstDash val="dot"/>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cxnSp>
        <p:nvCxnSpPr>
          <p:cNvPr id="166" name="Google Shape;166;g183a89435ca_2_40"/>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167" name="Google Shape;167;g183a89435ca_2_40"/>
          <p:cNvSpPr txBox="1"/>
          <p:nvPr/>
        </p:nvSpPr>
        <p:spPr>
          <a:xfrm>
            <a:off x="260350" y="58375"/>
            <a:ext cx="7480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Application in the the Team Project - ISO 13482 </a:t>
            </a:r>
            <a:endParaRPr b="1" sz="2400">
              <a:solidFill>
                <a:srgbClr val="902537"/>
              </a:solidFill>
              <a:latin typeface="Avenir"/>
              <a:ea typeface="Avenir"/>
              <a:cs typeface="Avenir"/>
              <a:sym typeface="Avenir"/>
            </a:endParaRPr>
          </a:p>
        </p:txBody>
      </p:sp>
      <p:pic>
        <p:nvPicPr>
          <p:cNvPr id="168" name="Google Shape;168;g183a89435ca_2_40"/>
          <p:cNvPicPr preferRelativeResize="0"/>
          <p:nvPr/>
        </p:nvPicPr>
        <p:blipFill rotWithShape="1">
          <a:blip r:embed="rId3">
            <a:alphaModFix/>
          </a:blip>
          <a:srcRect b="-520" l="0" r="0" t="520"/>
          <a:stretch/>
        </p:blipFill>
        <p:spPr>
          <a:xfrm>
            <a:off x="2270113" y="1018499"/>
            <a:ext cx="7651773" cy="5088725"/>
          </a:xfrm>
          <a:prstGeom prst="rect">
            <a:avLst/>
          </a:prstGeom>
          <a:noFill/>
          <a:ln>
            <a:noFill/>
          </a:ln>
        </p:spPr>
      </p:pic>
      <p:cxnSp>
        <p:nvCxnSpPr>
          <p:cNvPr id="169" name="Google Shape;169;g183a89435ca_2_40"/>
          <p:cNvCxnSpPr/>
          <p:nvPr/>
        </p:nvCxnSpPr>
        <p:spPr>
          <a:xfrm flipH="1" rot="10800000">
            <a:off x="1848575" y="3135550"/>
            <a:ext cx="2094600" cy="57420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g183a89435ca_2_40"/>
          <p:cNvSpPr txBox="1"/>
          <p:nvPr/>
        </p:nvSpPr>
        <p:spPr>
          <a:xfrm>
            <a:off x="618275" y="3709750"/>
            <a:ext cx="209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Avenir"/>
                <a:ea typeface="Avenir"/>
                <a:cs typeface="Avenir"/>
                <a:sym typeface="Avenir"/>
              </a:rPr>
              <a:t>Safety related </a:t>
            </a:r>
            <a:br>
              <a:rPr lang="en-US">
                <a:latin typeface="Avenir"/>
                <a:ea typeface="Avenir"/>
                <a:cs typeface="Avenir"/>
                <a:sym typeface="Avenir"/>
              </a:rPr>
            </a:br>
            <a:r>
              <a:rPr lang="en-US">
                <a:latin typeface="Avenir"/>
                <a:ea typeface="Avenir"/>
                <a:cs typeface="Avenir"/>
                <a:sym typeface="Avenir"/>
              </a:rPr>
              <a:t>markings</a:t>
            </a:r>
            <a:endParaRPr>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cxnSp>
        <p:nvCxnSpPr>
          <p:cNvPr id="176" name="Google Shape;176;g183a89435ca_2_16"/>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pic>
        <p:nvPicPr>
          <p:cNvPr id="177" name="Google Shape;177;g183a89435ca_2_16"/>
          <p:cNvPicPr preferRelativeResize="0"/>
          <p:nvPr/>
        </p:nvPicPr>
        <p:blipFill>
          <a:blip r:embed="rId3">
            <a:alphaModFix/>
          </a:blip>
          <a:stretch>
            <a:fillRect/>
          </a:stretch>
        </p:blipFill>
        <p:spPr>
          <a:xfrm>
            <a:off x="1881313" y="1932573"/>
            <a:ext cx="8429277" cy="2992849"/>
          </a:xfrm>
          <a:prstGeom prst="rect">
            <a:avLst/>
          </a:prstGeom>
          <a:noFill/>
          <a:ln>
            <a:noFill/>
          </a:ln>
        </p:spPr>
      </p:pic>
      <p:sp>
        <p:nvSpPr>
          <p:cNvPr id="178" name="Google Shape;178;g183a89435ca_2_16"/>
          <p:cNvSpPr txBox="1"/>
          <p:nvPr/>
        </p:nvSpPr>
        <p:spPr>
          <a:xfrm>
            <a:off x="2887000" y="5146550"/>
            <a:ext cx="6417900" cy="8781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400"/>
              </a:spcBef>
              <a:spcAft>
                <a:spcPts val="0"/>
              </a:spcAft>
              <a:buClr>
                <a:schemeClr val="dk1"/>
              </a:buClr>
              <a:buSzPts val="1350"/>
              <a:buFont typeface="Avenir"/>
              <a:buNone/>
            </a:pPr>
            <a:r>
              <a:rPr lang="en-US" sz="1350">
                <a:solidFill>
                  <a:schemeClr val="dk1"/>
                </a:solidFill>
                <a:highlight>
                  <a:srgbClr val="FFFFFF"/>
                </a:highlight>
                <a:latin typeface="Avenir"/>
                <a:ea typeface="Avenir"/>
                <a:cs typeface="Avenir"/>
                <a:sym typeface="Avenir"/>
              </a:rPr>
              <a:t>Interact with people using a low mass, contact-sensitive body.</a:t>
            </a:r>
            <a:endParaRPr sz="1350">
              <a:solidFill>
                <a:schemeClr val="dk1"/>
              </a:solidFill>
              <a:highlight>
                <a:srgbClr val="FFFFFF"/>
              </a:highlight>
              <a:latin typeface="Avenir"/>
              <a:ea typeface="Avenir"/>
              <a:cs typeface="Avenir"/>
              <a:sym typeface="Avenir"/>
            </a:endParaRPr>
          </a:p>
          <a:p>
            <a:pPr indent="-228600" lvl="0" marL="457200" rtl="0" algn="l">
              <a:lnSpc>
                <a:spcPct val="115000"/>
              </a:lnSpc>
              <a:spcBef>
                <a:spcPts val="0"/>
              </a:spcBef>
              <a:spcAft>
                <a:spcPts val="0"/>
              </a:spcAft>
              <a:buClr>
                <a:schemeClr val="dk1"/>
              </a:buClr>
              <a:buSzPts val="1350"/>
              <a:buNone/>
            </a:pPr>
            <a:r>
              <a:t/>
            </a:r>
            <a:endParaRPr sz="1350">
              <a:solidFill>
                <a:schemeClr val="dk1"/>
              </a:solidFill>
              <a:highlight>
                <a:srgbClr val="FFFFFF"/>
              </a:highlight>
            </a:endParaRPr>
          </a:p>
          <a:p>
            <a:pPr indent="0" lvl="0" marL="0" rtl="0" algn="l">
              <a:spcBef>
                <a:spcPts val="0"/>
              </a:spcBef>
              <a:spcAft>
                <a:spcPts val="0"/>
              </a:spcAft>
              <a:buNone/>
            </a:pPr>
            <a:r>
              <a:t/>
            </a:r>
            <a:endParaRPr>
              <a:latin typeface="Calibri"/>
              <a:ea typeface="Calibri"/>
              <a:cs typeface="Calibri"/>
              <a:sym typeface="Calibri"/>
            </a:endParaRPr>
          </a:p>
        </p:txBody>
      </p:sp>
      <p:sp>
        <p:nvSpPr>
          <p:cNvPr id="179" name="Google Shape;179;g183a89435ca_2_16"/>
          <p:cNvSpPr txBox="1"/>
          <p:nvPr/>
        </p:nvSpPr>
        <p:spPr>
          <a:xfrm>
            <a:off x="312600" y="1016600"/>
            <a:ext cx="115668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lang="en-US" sz="1800">
                <a:latin typeface="Avenir"/>
                <a:ea typeface="Avenir"/>
                <a:cs typeface="Avenir"/>
                <a:sym typeface="Avenir"/>
              </a:rPr>
              <a:t>According to Hello Robot’s website</a:t>
            </a:r>
            <a:endParaRPr sz="1800">
              <a:latin typeface="Avenir"/>
              <a:ea typeface="Avenir"/>
              <a:cs typeface="Avenir"/>
              <a:sym typeface="Avenir"/>
            </a:endParaRPr>
          </a:p>
          <a:p>
            <a:pPr indent="0" lvl="0" marL="0" marR="0" rtl="0" algn="l">
              <a:lnSpc>
                <a:spcPct val="150000"/>
              </a:lnSpc>
              <a:spcBef>
                <a:spcPts val="0"/>
              </a:spcBef>
              <a:spcAft>
                <a:spcPts val="0"/>
              </a:spcAft>
              <a:buClr>
                <a:srgbClr val="000000"/>
              </a:buClr>
              <a:buSzPts val="1800"/>
              <a:buFont typeface="Arial"/>
              <a:buNone/>
            </a:pPr>
            <a:r>
              <a:t/>
            </a:r>
            <a:endParaRPr sz="1800">
              <a:latin typeface="Avenir"/>
              <a:ea typeface="Avenir"/>
              <a:cs typeface="Avenir"/>
              <a:sym typeface="Avenir"/>
            </a:endParaRPr>
          </a:p>
        </p:txBody>
      </p:sp>
      <p:sp>
        <p:nvSpPr>
          <p:cNvPr id="180" name="Google Shape;180;g183a89435ca_2_16"/>
          <p:cNvSpPr txBox="1"/>
          <p:nvPr/>
        </p:nvSpPr>
        <p:spPr>
          <a:xfrm>
            <a:off x="260350" y="58375"/>
            <a:ext cx="7480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Application in the the Team Project - ISO 13482 </a:t>
            </a:r>
            <a:endParaRPr b="1" sz="2400">
              <a:solidFill>
                <a:srgbClr val="902537"/>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cxnSp>
        <p:nvCxnSpPr>
          <p:cNvPr id="186" name="Google Shape;186;g183ffea85e5_0_15"/>
          <p:cNvCxnSpPr/>
          <p:nvPr/>
        </p:nvCxnSpPr>
        <p:spPr>
          <a:xfrm>
            <a:off x="260350" y="505429"/>
            <a:ext cx="11671200" cy="0"/>
          </a:xfrm>
          <a:prstGeom prst="straightConnector1">
            <a:avLst/>
          </a:prstGeom>
          <a:noFill/>
          <a:ln cap="flat" cmpd="sng" w="28575">
            <a:solidFill>
              <a:schemeClr val="accent3"/>
            </a:solidFill>
            <a:prstDash val="solid"/>
            <a:miter lim="800000"/>
            <a:headEnd len="sm" w="sm" type="none"/>
            <a:tailEnd len="sm" w="sm" type="none"/>
          </a:ln>
        </p:spPr>
      </p:cxnSp>
      <p:sp>
        <p:nvSpPr>
          <p:cNvPr id="187" name="Google Shape;187;g183ffea85e5_0_15"/>
          <p:cNvSpPr txBox="1"/>
          <p:nvPr/>
        </p:nvSpPr>
        <p:spPr>
          <a:xfrm>
            <a:off x="4765100" y="3036450"/>
            <a:ext cx="63204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lang="en-US" sz="1800">
                <a:latin typeface="Avenir"/>
                <a:ea typeface="Avenir"/>
                <a:cs typeface="Avenir"/>
                <a:sym typeface="Avenir"/>
              </a:rPr>
              <a:t>TouRI - </a:t>
            </a:r>
            <a:r>
              <a:rPr b="1" lang="en-US" sz="1800">
                <a:solidFill>
                  <a:schemeClr val="dk1"/>
                </a:solidFill>
                <a:latin typeface="Avenir"/>
                <a:ea typeface="Avenir"/>
                <a:cs typeface="Avenir"/>
                <a:sym typeface="Avenir"/>
              </a:rPr>
              <a:t>Mobile servant robot</a:t>
            </a:r>
            <a:endParaRPr b="1" sz="1800">
              <a:latin typeface="Avenir"/>
              <a:ea typeface="Avenir"/>
              <a:cs typeface="Avenir"/>
              <a:sym typeface="Avenir"/>
            </a:endParaRPr>
          </a:p>
          <a:p>
            <a:pPr indent="0" lvl="0" marL="0" marR="0" rtl="0" algn="l">
              <a:lnSpc>
                <a:spcPct val="150000"/>
              </a:lnSpc>
              <a:spcBef>
                <a:spcPts val="0"/>
              </a:spcBef>
              <a:spcAft>
                <a:spcPts val="0"/>
              </a:spcAft>
              <a:buNone/>
            </a:pPr>
            <a:r>
              <a:rPr lang="en-US" sz="1800">
                <a:latin typeface="Avenir"/>
                <a:ea typeface="Avenir"/>
                <a:cs typeface="Avenir"/>
                <a:sym typeface="Avenir"/>
              </a:rPr>
              <a:t>Autonomous features like navigation and pick and place</a:t>
            </a:r>
            <a:endParaRPr sz="1800">
              <a:latin typeface="Avenir"/>
              <a:ea typeface="Avenir"/>
              <a:cs typeface="Avenir"/>
              <a:sym typeface="Avenir"/>
            </a:endParaRPr>
          </a:p>
        </p:txBody>
      </p:sp>
      <p:pic>
        <p:nvPicPr>
          <p:cNvPr id="188" name="Google Shape;188;g183ffea85e5_0_15"/>
          <p:cNvPicPr preferRelativeResize="0"/>
          <p:nvPr/>
        </p:nvPicPr>
        <p:blipFill>
          <a:blip r:embed="rId3">
            <a:alphaModFix/>
          </a:blip>
          <a:stretch>
            <a:fillRect/>
          </a:stretch>
        </p:blipFill>
        <p:spPr>
          <a:xfrm>
            <a:off x="1163100" y="1801700"/>
            <a:ext cx="3363918" cy="4051699"/>
          </a:xfrm>
          <a:prstGeom prst="rect">
            <a:avLst/>
          </a:prstGeom>
          <a:noFill/>
          <a:ln>
            <a:noFill/>
          </a:ln>
        </p:spPr>
      </p:pic>
      <p:sp>
        <p:nvSpPr>
          <p:cNvPr id="189" name="Google Shape;189;g183ffea85e5_0_15"/>
          <p:cNvSpPr txBox="1"/>
          <p:nvPr/>
        </p:nvSpPr>
        <p:spPr>
          <a:xfrm>
            <a:off x="260350" y="58375"/>
            <a:ext cx="7480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000000"/>
              </a:buClr>
              <a:buSzPts val="2400"/>
              <a:buFont typeface="Arial"/>
              <a:buNone/>
            </a:pPr>
            <a:r>
              <a:rPr b="1" lang="en-US" sz="2400">
                <a:solidFill>
                  <a:srgbClr val="902537"/>
                </a:solidFill>
                <a:latin typeface="Avenir"/>
                <a:ea typeface="Avenir"/>
                <a:cs typeface="Avenir"/>
                <a:sym typeface="Avenir"/>
              </a:rPr>
              <a:t>Application in the the Team Project - ISO 13482 </a:t>
            </a:r>
            <a:endParaRPr b="1" sz="2400">
              <a:solidFill>
                <a:srgbClr val="902537"/>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2021-12-01T18:17:18Z</dcterms:created>
  <dc:creator>Jashkumar Diyora</dc:creator>
</cp:coreProperties>
</file>